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84" r:id="rId5"/>
    <p:sldId id="259" r:id="rId6"/>
    <p:sldId id="258" r:id="rId7"/>
    <p:sldId id="260" r:id="rId8"/>
    <p:sldId id="263" r:id="rId9"/>
    <p:sldId id="262" r:id="rId10"/>
    <p:sldId id="290" r:id="rId11"/>
    <p:sldId id="281" r:id="rId12"/>
    <p:sldId id="277" r:id="rId13"/>
    <p:sldId id="278" r:id="rId14"/>
    <p:sldId id="285" r:id="rId15"/>
    <p:sldId id="279" r:id="rId16"/>
    <p:sldId id="280" r:id="rId17"/>
    <p:sldId id="265" r:id="rId18"/>
    <p:sldId id="268" r:id="rId19"/>
    <p:sldId id="286" r:id="rId20"/>
    <p:sldId id="266" r:id="rId21"/>
    <p:sldId id="267" r:id="rId22"/>
    <p:sldId id="282" r:id="rId23"/>
    <p:sldId id="287" r:id="rId24"/>
    <p:sldId id="283" r:id="rId25"/>
    <p:sldId id="288" r:id="rId26"/>
    <p:sldId id="296" r:id="rId27"/>
    <p:sldId id="297" r:id="rId28"/>
    <p:sldId id="292" r:id="rId29"/>
    <p:sldId id="293" r:id="rId30"/>
    <p:sldId id="294" r:id="rId31"/>
    <p:sldId id="295" r:id="rId32"/>
    <p:sldId id="298" r:id="rId33"/>
    <p:sldId id="299" r:id="rId34"/>
    <p:sldId id="301" r:id="rId35"/>
    <p:sldId id="300" r:id="rId36"/>
    <p:sldId id="302" r:id="rId37"/>
    <p:sldId id="303" r:id="rId38"/>
    <p:sldId id="269" r:id="rId39"/>
    <p:sldId id="271" r:id="rId40"/>
    <p:sldId id="272" r:id="rId41"/>
    <p:sldId id="273" r:id="rId42"/>
    <p:sldId id="274" r:id="rId43"/>
    <p:sldId id="275" r:id="rId44"/>
    <p:sldId id="276" r:id="rId45"/>
    <p:sldId id="270"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7EA74BDD-BA47-44E1-81C5-173199D0E36B}"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EA74BDD-BA47-44E1-81C5-173199D0E36B}"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7EA74BDD-BA47-44E1-81C5-173199D0E36B}"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6A40BD2-BF76-4C9C-AB96-1E5F24AEA945}" type="datetimeFigureOut">
              <a:rPr lang="fr-FR" smtClean="0"/>
              <a:pPr/>
              <a:t>16/04/2016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EA74BDD-BA47-44E1-81C5-173199D0E36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86A40BD2-BF76-4C9C-AB96-1E5F24AEA945}" type="datetimeFigureOut">
              <a:rPr lang="fr-FR" smtClean="0"/>
              <a:pPr/>
              <a:t>16/04/2016</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7EA74BDD-BA47-44E1-81C5-173199D0E36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6A40BD2-BF76-4C9C-AB96-1E5F24AEA945}" type="datetimeFigureOut">
              <a:rPr lang="fr-FR" smtClean="0"/>
              <a:pPr/>
              <a:t>16/04/2016</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EA74BDD-BA47-44E1-81C5-173199D0E36B}"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28662" y="357166"/>
            <a:ext cx="7772400" cy="857256"/>
          </a:xfrm>
        </p:spPr>
        <p:txBody>
          <a:bodyPr>
            <a:noAutofit/>
          </a:bodyPr>
          <a:lstStyle/>
          <a:p>
            <a:pPr algn="ctr"/>
            <a:r>
              <a:rPr lang="fr-FR" sz="3600" b="1" dirty="0" smtClean="0">
                <a:latin typeface="Arial" pitchFamily="34" charset="0"/>
                <a:cs typeface="Arial" pitchFamily="34" charset="0"/>
              </a:rPr>
              <a:t>L’ÉQUILIBRE ACIDOBASIQUE</a:t>
            </a:r>
            <a:endParaRPr lang="fr-FR" sz="3600" b="1" dirty="0">
              <a:latin typeface="Arial" pitchFamily="34" charset="0"/>
              <a:cs typeface="Arial" pitchFamily="34" charset="0"/>
            </a:endParaRPr>
          </a:p>
        </p:txBody>
      </p:sp>
      <p:sp>
        <p:nvSpPr>
          <p:cNvPr id="5" name="ZoneTexte 4"/>
          <p:cNvSpPr txBox="1"/>
          <p:nvPr/>
        </p:nvSpPr>
        <p:spPr>
          <a:xfrm>
            <a:off x="1357290" y="4429132"/>
            <a:ext cx="5214974" cy="369332"/>
          </a:xfrm>
          <a:prstGeom prst="rect">
            <a:avLst/>
          </a:prstGeom>
          <a:noFill/>
        </p:spPr>
        <p:txBody>
          <a:bodyPr wrap="square" rtlCol="0">
            <a:spAutoFit/>
          </a:bodyPr>
          <a:lstStyle/>
          <a:p>
            <a:endParaRPr lang="fr-FR" dirty="0"/>
          </a:p>
        </p:txBody>
      </p:sp>
      <p:sp>
        <p:nvSpPr>
          <p:cNvPr id="6" name="ZoneTexte 5"/>
          <p:cNvSpPr txBox="1"/>
          <p:nvPr/>
        </p:nvSpPr>
        <p:spPr>
          <a:xfrm>
            <a:off x="357158" y="5500702"/>
            <a:ext cx="4143404" cy="830997"/>
          </a:xfrm>
          <a:prstGeom prst="rect">
            <a:avLst/>
          </a:prstGeom>
          <a:noFill/>
        </p:spPr>
        <p:txBody>
          <a:bodyPr wrap="square" rtlCol="0">
            <a:spAutoFit/>
          </a:bodyPr>
          <a:lstStyle/>
          <a:p>
            <a:pPr algn="just"/>
            <a:r>
              <a:rPr lang="fr-FR" sz="2400" b="1" dirty="0" smtClean="0">
                <a:solidFill>
                  <a:srgbClr val="FFFF00"/>
                </a:solidFill>
              </a:rPr>
              <a:t>Dr  Mohamed El </a:t>
            </a:r>
            <a:r>
              <a:rPr lang="fr-FR" sz="2400" b="1" dirty="0" err="1" smtClean="0">
                <a:solidFill>
                  <a:srgbClr val="FFFF00"/>
                </a:solidFill>
              </a:rPr>
              <a:t>hadi</a:t>
            </a:r>
            <a:r>
              <a:rPr lang="fr-FR" sz="2400" b="1" dirty="0" smtClean="0">
                <a:solidFill>
                  <a:srgbClr val="FFFF00"/>
                </a:solidFill>
              </a:rPr>
              <a:t> CHERIFI</a:t>
            </a:r>
          </a:p>
          <a:p>
            <a:pPr algn="just"/>
            <a:endParaRPr lang="fr-FR" sz="2400" dirty="0" smtClean="0"/>
          </a:p>
        </p:txBody>
      </p:sp>
      <p:sp>
        <p:nvSpPr>
          <p:cNvPr id="7" name="ZoneTexte 6"/>
          <p:cNvSpPr txBox="1"/>
          <p:nvPr/>
        </p:nvSpPr>
        <p:spPr>
          <a:xfrm>
            <a:off x="7143768" y="6143644"/>
            <a:ext cx="1714512" cy="400110"/>
          </a:xfrm>
          <a:prstGeom prst="rect">
            <a:avLst/>
          </a:prstGeom>
          <a:noFill/>
        </p:spPr>
        <p:txBody>
          <a:bodyPr wrap="square" rtlCol="0">
            <a:spAutoFit/>
          </a:bodyPr>
          <a:lstStyle/>
          <a:p>
            <a:r>
              <a:rPr lang="fr-FR" sz="2000" b="1" dirty="0">
                <a:solidFill>
                  <a:schemeClr val="bg1"/>
                </a:solidFill>
              </a:rPr>
              <a:t>B</a:t>
            </a:r>
            <a:r>
              <a:rPr lang="fr-FR" sz="2000" b="1" dirty="0" smtClean="0">
                <a:solidFill>
                  <a:schemeClr val="bg1"/>
                </a:solidFill>
              </a:rPr>
              <a:t>iochemestry</a:t>
            </a:r>
            <a:endParaRPr lang="fr-FR" sz="2000" b="1" dirty="0">
              <a:solidFill>
                <a:schemeClr val="bg1"/>
              </a:solidFill>
            </a:endParaRPr>
          </a:p>
        </p:txBody>
      </p:sp>
      <p:sp>
        <p:nvSpPr>
          <p:cNvPr id="8" name="ZoneTexte 7"/>
          <p:cNvSpPr txBox="1"/>
          <p:nvPr/>
        </p:nvSpPr>
        <p:spPr>
          <a:xfrm>
            <a:off x="6286480" y="4797152"/>
            <a:ext cx="2857520" cy="523220"/>
          </a:xfrm>
          <a:prstGeom prst="rect">
            <a:avLst/>
          </a:prstGeom>
          <a:noFill/>
        </p:spPr>
        <p:txBody>
          <a:bodyPr wrap="square" rtlCol="0">
            <a:spAutoFit/>
          </a:bodyPr>
          <a:lstStyle/>
          <a:p>
            <a:r>
              <a:rPr lang="fr-FR" sz="2800" dirty="0" smtClean="0"/>
              <a:t> </a:t>
            </a:r>
            <a:r>
              <a:rPr lang="fr-FR" sz="2800" b="1" dirty="0" smtClean="0">
                <a:solidFill>
                  <a:schemeClr val="accent4">
                    <a:lumMod val="60000"/>
                    <a:lumOff val="40000"/>
                  </a:schemeClr>
                </a:solidFill>
              </a:rPr>
              <a:t>12 AVRIL 2016 </a:t>
            </a:r>
            <a:endParaRPr lang="fr-FR" sz="2800" b="1" dirty="0">
              <a:solidFill>
                <a:schemeClr val="accent4">
                  <a:lumMod val="60000"/>
                  <a:lumOff val="40000"/>
                </a:schemeClr>
              </a:solidFill>
            </a:endParaRPr>
          </a:p>
        </p:txBody>
      </p:sp>
      <p:pic>
        <p:nvPicPr>
          <p:cNvPr id="2" name="Picture 2" descr="Résultat de recherche d'images pour &quot;équilibre&quot;"/>
          <p:cNvPicPr>
            <a:picLocks noChangeAspect="1" noChangeArrowheads="1"/>
          </p:cNvPicPr>
          <p:nvPr/>
        </p:nvPicPr>
        <p:blipFill>
          <a:blip r:embed="rId2" cstate="print"/>
          <a:srcRect/>
          <a:stretch>
            <a:fillRect/>
          </a:stretch>
        </p:blipFill>
        <p:spPr bwMode="auto">
          <a:xfrm>
            <a:off x="683568" y="1844824"/>
            <a:ext cx="4536504"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30" name="Picture 42"/>
          <p:cNvPicPr>
            <a:picLocks noChangeAspect="1" noChangeArrowheads="1"/>
          </p:cNvPicPr>
          <p:nvPr/>
        </p:nvPicPr>
        <p:blipFill>
          <a:blip r:embed="rId2" cstate="print"/>
          <a:srcRect/>
          <a:stretch>
            <a:fillRect/>
          </a:stretch>
        </p:blipFill>
        <p:spPr bwMode="auto">
          <a:xfrm>
            <a:off x="467544" y="764704"/>
            <a:ext cx="7992888" cy="504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slideplayer.fr/28/9453962/slides/slide_28.jpg"/>
          <p:cNvPicPr>
            <a:picLocks noChangeAspect="1" noChangeArrowheads="1"/>
          </p:cNvPicPr>
          <p:nvPr/>
        </p:nvPicPr>
        <p:blipFill>
          <a:blip r:embed="rId2" cstate="print"/>
          <a:srcRect/>
          <a:stretch>
            <a:fillRect/>
          </a:stretch>
        </p:blipFill>
        <p:spPr bwMode="auto">
          <a:xfrm>
            <a:off x="428596" y="357166"/>
            <a:ext cx="8358246" cy="6072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476672"/>
            <a:ext cx="8572560"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0034" y="548680"/>
            <a:ext cx="8286808" cy="5594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628800"/>
            <a:ext cx="8004499" cy="1446550"/>
          </a:xfrm>
          <a:prstGeom prst="rect">
            <a:avLst/>
          </a:prstGeom>
        </p:spPr>
        <p:txBody>
          <a:bodyPr wrap="none">
            <a:spAutoFit/>
          </a:bodyPr>
          <a:lstStyle/>
          <a:p>
            <a:r>
              <a:rPr lang="fr-FR" sz="4400" b="1" dirty="0" smtClean="0">
                <a:solidFill>
                  <a:srgbClr val="FFC000"/>
                </a:solidFill>
              </a:rPr>
              <a:t>ÉQUATION </a:t>
            </a:r>
          </a:p>
          <a:p>
            <a:r>
              <a:rPr lang="fr-FR" sz="4400" b="1" dirty="0" smtClean="0">
                <a:solidFill>
                  <a:srgbClr val="FFC000"/>
                </a:solidFill>
              </a:rPr>
              <a:t>D’HENDERSON-HASSELBALCH</a:t>
            </a:r>
            <a:endParaRPr lang="fr-FR"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57158" y="214291"/>
            <a:ext cx="7000924" cy="328614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228741" y="3643314"/>
            <a:ext cx="5629275" cy="207170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186267" y="5815035"/>
            <a:ext cx="4600575" cy="82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7544" y="1196752"/>
            <a:ext cx="8104984" cy="258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1643042" y="4572008"/>
            <a:ext cx="5572164" cy="1815882"/>
          </a:xfrm>
          <a:prstGeom prst="rect">
            <a:avLst/>
          </a:prstGeom>
          <a:noFill/>
        </p:spPr>
        <p:txBody>
          <a:bodyPr wrap="square" rtlCol="0">
            <a:spAutoFit/>
          </a:bodyPr>
          <a:lstStyle/>
          <a:p>
            <a:r>
              <a:rPr lang="fr-FR" sz="2800" dirty="0" err="1" smtClean="0"/>
              <a:t>pK</a:t>
            </a:r>
            <a:r>
              <a:rPr lang="fr-FR" sz="2800" dirty="0" smtClean="0"/>
              <a:t> = 6.1</a:t>
            </a:r>
          </a:p>
          <a:p>
            <a:r>
              <a:rPr lang="fr-FR" sz="2800" dirty="0" smtClean="0"/>
              <a:t>HCO3- = 24 </a:t>
            </a:r>
            <a:r>
              <a:rPr lang="fr-FR" sz="2800" dirty="0" err="1" smtClean="0"/>
              <a:t>mmol</a:t>
            </a:r>
            <a:r>
              <a:rPr lang="fr-FR" sz="2800" dirty="0" smtClean="0"/>
              <a:t>/L</a:t>
            </a:r>
          </a:p>
          <a:p>
            <a:r>
              <a:rPr lang="fr-FR" sz="2800" dirty="0" smtClean="0"/>
              <a:t>PaCO2 = 40 </a:t>
            </a:r>
            <a:r>
              <a:rPr lang="fr-FR" sz="2800" dirty="0" err="1" smtClean="0"/>
              <a:t>mmHg</a:t>
            </a:r>
            <a:endParaRPr lang="fr-FR" sz="2800" dirty="0" smtClean="0"/>
          </a:p>
          <a:p>
            <a:r>
              <a:rPr lang="fr-FR" sz="2800" dirty="0" smtClean="0"/>
              <a:t>α  = 0.03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928662" y="1785926"/>
            <a:ext cx="5715040" cy="17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928662" y="214290"/>
            <a:ext cx="7772400" cy="914400"/>
          </a:xfrm>
        </p:spPr>
        <p:txBody>
          <a:bodyPr/>
          <a:lstStyle/>
          <a:p>
            <a:pPr algn="ctr"/>
            <a:r>
              <a:rPr lang="fr-FR" sz="3200" b="1" dirty="0" smtClean="0">
                <a:solidFill>
                  <a:srgbClr val="FFC000"/>
                </a:solidFill>
              </a:rPr>
              <a:t>EQUATION D’HENDERSON-HASSELBALCH</a:t>
            </a:r>
            <a:endParaRPr lang="fr-FR" sz="3200" b="1" dirty="0">
              <a:solidFill>
                <a:srgbClr val="FFC000"/>
              </a:solidFill>
            </a:endParaRPr>
          </a:p>
        </p:txBody>
      </p:sp>
      <p:sp>
        <p:nvSpPr>
          <p:cNvPr id="3" name="Espace réservé du contenu 2"/>
          <p:cNvSpPr>
            <a:spLocks noGrp="1"/>
          </p:cNvSpPr>
          <p:nvPr>
            <p:ph idx="1"/>
          </p:nvPr>
        </p:nvSpPr>
        <p:spPr>
          <a:xfrm>
            <a:off x="785786" y="1785926"/>
            <a:ext cx="7772400" cy="4572000"/>
          </a:xfrm>
        </p:spPr>
        <p:txBody>
          <a:bodyPr>
            <a:normAutofit/>
          </a:bodyPr>
          <a:lstStyle/>
          <a:p>
            <a:pPr lvl="8">
              <a:buNone/>
            </a:pPr>
            <a:r>
              <a:rPr lang="en-US" sz="2200" dirty="0" smtClean="0"/>
              <a:t>                    </a:t>
            </a:r>
          </a:p>
          <a:p>
            <a:pPr>
              <a:buNone/>
            </a:pPr>
            <a:r>
              <a:rPr lang="en-US" sz="3600" dirty="0" smtClean="0"/>
              <a:t>    </a:t>
            </a: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pH =  pK + log  </a:t>
            </a:r>
            <a:endParaRPr lang="fr-FR"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6" name="Connecteur droit 5"/>
          <p:cNvCxnSpPr/>
          <p:nvPr/>
        </p:nvCxnSpPr>
        <p:spPr>
          <a:xfrm>
            <a:off x="4143372" y="2571744"/>
            <a:ext cx="2071702" cy="1588"/>
          </a:xfrm>
          <a:prstGeom prst="line">
            <a:avLst/>
          </a:prstGeom>
        </p:spPr>
        <p:style>
          <a:lnRef idx="2">
            <a:schemeClr val="accent4"/>
          </a:lnRef>
          <a:fillRef idx="0">
            <a:schemeClr val="accent4"/>
          </a:fillRef>
          <a:effectRef idx="1">
            <a:schemeClr val="accent4"/>
          </a:effectRef>
          <a:fontRef idx="minor">
            <a:schemeClr val="tx1"/>
          </a:fontRef>
        </p:style>
      </p:cxnSp>
      <p:sp>
        <p:nvSpPr>
          <p:cNvPr id="7" name="ZoneTexte 6"/>
          <p:cNvSpPr txBox="1"/>
          <p:nvPr/>
        </p:nvSpPr>
        <p:spPr>
          <a:xfrm>
            <a:off x="4143372" y="1857364"/>
            <a:ext cx="2071702" cy="646331"/>
          </a:xfrm>
          <a:prstGeom prst="rect">
            <a:avLst/>
          </a:prstGeom>
          <a:noFill/>
        </p:spPr>
        <p:txBody>
          <a:bodyPr wrap="square" rtlCol="0">
            <a:spAutoFit/>
          </a:bodyPr>
          <a:lstStyle/>
          <a:p>
            <a:r>
              <a:rPr lang="fr-FR"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HCO3-]</a:t>
            </a:r>
            <a:endParaRPr lang="fr-FR"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ZoneTexte 7"/>
          <p:cNvSpPr txBox="1"/>
          <p:nvPr/>
        </p:nvSpPr>
        <p:spPr>
          <a:xfrm>
            <a:off x="3929058" y="2643182"/>
            <a:ext cx="2286016" cy="646331"/>
          </a:xfrm>
          <a:prstGeom prst="rect">
            <a:avLst/>
          </a:prstGeom>
          <a:noFill/>
        </p:spPr>
        <p:txBody>
          <a:bodyPr wrap="square" rtlCol="0">
            <a:spAutoFit/>
          </a:bodyPr>
          <a:lstStyle/>
          <a:p>
            <a:r>
              <a:rPr lang="el-GR"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α</a:t>
            </a:r>
            <a:r>
              <a:rPr lang="fr-FR"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x PaCO2</a:t>
            </a:r>
            <a:endParaRPr lang="fr-FR"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2" name="ZoneTexte 11"/>
          <p:cNvSpPr txBox="1"/>
          <p:nvPr/>
        </p:nvSpPr>
        <p:spPr>
          <a:xfrm>
            <a:off x="7072330" y="1142984"/>
            <a:ext cx="1857388" cy="461665"/>
          </a:xfrm>
          <a:prstGeom prst="rect">
            <a:avLst/>
          </a:prstGeom>
          <a:noFill/>
        </p:spPr>
        <p:txBody>
          <a:bodyPr wrap="square" rtlCol="0">
            <a:spAutoFit/>
          </a:bodyPr>
          <a:lstStyle/>
          <a:p>
            <a:r>
              <a:rPr lang="fr-FR" sz="2400" b="1" dirty="0" smtClean="0"/>
              <a:t>Métabolique </a:t>
            </a:r>
            <a:endParaRPr lang="fr-FR" sz="2400" b="1" dirty="0"/>
          </a:p>
        </p:txBody>
      </p:sp>
      <p:sp>
        <p:nvSpPr>
          <p:cNvPr id="13" name="ZoneTexte 12"/>
          <p:cNvSpPr txBox="1"/>
          <p:nvPr/>
        </p:nvSpPr>
        <p:spPr>
          <a:xfrm>
            <a:off x="7143736" y="4071942"/>
            <a:ext cx="2000296" cy="461665"/>
          </a:xfrm>
          <a:prstGeom prst="rect">
            <a:avLst/>
          </a:prstGeom>
          <a:noFill/>
        </p:spPr>
        <p:txBody>
          <a:bodyPr wrap="square" rtlCol="0">
            <a:spAutoFit/>
          </a:bodyPr>
          <a:lstStyle/>
          <a:p>
            <a:r>
              <a:rPr lang="fr-FR" sz="2400" b="1" dirty="0" smtClean="0"/>
              <a:t>Respiratoire</a:t>
            </a:r>
            <a:endParaRPr lang="fr-FR" sz="2400" b="1" dirty="0"/>
          </a:p>
        </p:txBody>
      </p:sp>
      <p:sp>
        <p:nvSpPr>
          <p:cNvPr id="14" name="Flèche vers le bas 13"/>
          <p:cNvSpPr/>
          <p:nvPr/>
        </p:nvSpPr>
        <p:spPr>
          <a:xfrm rot="3011980">
            <a:off x="6375342" y="1571633"/>
            <a:ext cx="468547" cy="10001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 name="Flèche vers le bas 14"/>
          <p:cNvSpPr/>
          <p:nvPr/>
        </p:nvSpPr>
        <p:spPr>
          <a:xfrm rot="8195450">
            <a:off x="6467093" y="2953142"/>
            <a:ext cx="468547" cy="100013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ZoneTexte 15"/>
          <p:cNvSpPr txBox="1"/>
          <p:nvPr/>
        </p:nvSpPr>
        <p:spPr>
          <a:xfrm>
            <a:off x="6516216" y="5929330"/>
            <a:ext cx="2270626" cy="830997"/>
          </a:xfrm>
          <a:prstGeom prst="rect">
            <a:avLst/>
          </a:prstGeom>
          <a:noFill/>
        </p:spPr>
        <p:txBody>
          <a:bodyPr wrap="square" rtlCol="0">
            <a:spAutoFit/>
          </a:bodyPr>
          <a:lstStyle/>
          <a:p>
            <a:r>
              <a:rPr lang="fr-FR" sz="2400" b="1" dirty="0" smtClean="0">
                <a:solidFill>
                  <a:schemeClr val="bg1"/>
                </a:solidFill>
              </a:rPr>
              <a:t>Biochemestry</a:t>
            </a:r>
          </a:p>
          <a:p>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142852"/>
            <a:ext cx="7772400" cy="642942"/>
          </a:xfrm>
        </p:spPr>
        <p:txBody>
          <a:bodyPr/>
          <a:lstStyle/>
          <a:p>
            <a:r>
              <a:rPr lang="fr-FR" sz="3800" b="1" dirty="0" smtClean="0">
                <a:solidFill>
                  <a:schemeClr val="bg2">
                    <a:lumMod val="60000"/>
                    <a:lumOff val="40000"/>
                  </a:schemeClr>
                </a:solidFill>
              </a:rPr>
              <a:t>LES DÉSORDRES ACIDO-BASIQUES</a:t>
            </a:r>
            <a:endParaRPr lang="fr-FR" sz="3800" b="1" dirty="0">
              <a:solidFill>
                <a:schemeClr val="bg2">
                  <a:lumMod val="60000"/>
                  <a:lumOff val="40000"/>
                </a:schemeClr>
              </a:solidFill>
            </a:endParaRPr>
          </a:p>
        </p:txBody>
      </p:sp>
      <p:sp>
        <p:nvSpPr>
          <p:cNvPr id="4" name="ZoneTexte 3"/>
          <p:cNvSpPr txBox="1"/>
          <p:nvPr/>
        </p:nvSpPr>
        <p:spPr>
          <a:xfrm>
            <a:off x="642910" y="2000240"/>
            <a:ext cx="3929090" cy="523220"/>
          </a:xfrm>
          <a:prstGeom prst="rect">
            <a:avLst/>
          </a:prstGeom>
          <a:noFill/>
        </p:spPr>
        <p:txBody>
          <a:bodyPr wrap="square" rtlCol="0">
            <a:spAutoFit/>
          </a:bodyPr>
          <a:lstStyle/>
          <a:p>
            <a:r>
              <a:rPr lang="fr-FR" sz="2800" b="1" dirty="0" smtClean="0"/>
              <a:t>Les acidoses  (   HCO3¯   ) </a:t>
            </a:r>
            <a:endParaRPr lang="fr-FR" sz="2800" b="1" dirty="0"/>
          </a:p>
        </p:txBody>
      </p:sp>
      <p:sp>
        <p:nvSpPr>
          <p:cNvPr id="5" name="ZoneTexte 4"/>
          <p:cNvSpPr txBox="1"/>
          <p:nvPr/>
        </p:nvSpPr>
        <p:spPr>
          <a:xfrm>
            <a:off x="571472" y="4786322"/>
            <a:ext cx="4357718" cy="523220"/>
          </a:xfrm>
          <a:prstGeom prst="rect">
            <a:avLst/>
          </a:prstGeom>
          <a:noFill/>
        </p:spPr>
        <p:txBody>
          <a:bodyPr wrap="square" rtlCol="0">
            <a:spAutoFit/>
          </a:bodyPr>
          <a:lstStyle/>
          <a:p>
            <a:r>
              <a:rPr lang="fr-FR" dirty="0" smtClean="0"/>
              <a:t>    </a:t>
            </a:r>
            <a:r>
              <a:rPr lang="fr-FR" sz="2800" b="1" dirty="0" smtClean="0"/>
              <a:t>Les  alcaloses ( HCO3¯   ) </a:t>
            </a:r>
            <a:endParaRPr lang="fr-FR" sz="2800" b="1" dirty="0"/>
          </a:p>
        </p:txBody>
      </p:sp>
      <p:sp>
        <p:nvSpPr>
          <p:cNvPr id="6" name="Flèche vers le bas 5"/>
          <p:cNvSpPr/>
          <p:nvPr/>
        </p:nvSpPr>
        <p:spPr>
          <a:xfrm rot="13109684">
            <a:off x="4162347" y="4884572"/>
            <a:ext cx="104926" cy="32714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dirty="0">
              <a:solidFill>
                <a:srgbClr val="FFFF00"/>
              </a:solidFill>
            </a:endParaRPr>
          </a:p>
        </p:txBody>
      </p:sp>
      <p:sp>
        <p:nvSpPr>
          <p:cNvPr id="7" name="Accolade ouvrante 6"/>
          <p:cNvSpPr/>
          <p:nvPr/>
        </p:nvSpPr>
        <p:spPr>
          <a:xfrm>
            <a:off x="4714876" y="1214422"/>
            <a:ext cx="928694" cy="2071702"/>
          </a:xfrm>
          <a:prstGeom prst="leftBrace">
            <a:avLst>
              <a:gd name="adj1" fmla="val 8333"/>
              <a:gd name="adj2" fmla="val 5000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8" name="ZoneTexte 7"/>
          <p:cNvSpPr txBox="1"/>
          <p:nvPr/>
        </p:nvSpPr>
        <p:spPr>
          <a:xfrm>
            <a:off x="5857884" y="1071546"/>
            <a:ext cx="3000396" cy="1015663"/>
          </a:xfrm>
          <a:prstGeom prst="rect">
            <a:avLst/>
          </a:prstGeom>
          <a:noFill/>
        </p:spPr>
        <p:txBody>
          <a:bodyPr wrap="square" rtlCol="0">
            <a:spAutoFit/>
          </a:bodyPr>
          <a:lstStyle/>
          <a:p>
            <a:r>
              <a:rPr lang="fr-FR" sz="2000" b="1" dirty="0" smtClean="0">
                <a:solidFill>
                  <a:srgbClr val="FFFF00"/>
                </a:solidFill>
              </a:rPr>
              <a:t>TA &gt; 16 </a:t>
            </a:r>
            <a:r>
              <a:rPr lang="fr-FR" sz="2000" b="1" dirty="0" err="1" smtClean="0">
                <a:solidFill>
                  <a:srgbClr val="FFFF00"/>
                </a:solidFill>
              </a:rPr>
              <a:t>mmol</a:t>
            </a:r>
            <a:r>
              <a:rPr lang="fr-FR" sz="2000" b="1" dirty="0" smtClean="0">
                <a:solidFill>
                  <a:srgbClr val="FFFF00"/>
                </a:solidFill>
              </a:rPr>
              <a:t>/L </a:t>
            </a:r>
            <a:r>
              <a:rPr lang="fr-FR" sz="2000" b="1" dirty="0" smtClean="0"/>
              <a:t>: accumulation d’anions organiques</a:t>
            </a:r>
            <a:endParaRPr lang="fr-FR" sz="2000" b="1" dirty="0"/>
          </a:p>
        </p:txBody>
      </p:sp>
      <p:sp>
        <p:nvSpPr>
          <p:cNvPr id="9" name="ZoneTexte 8"/>
          <p:cNvSpPr txBox="1"/>
          <p:nvPr/>
        </p:nvSpPr>
        <p:spPr>
          <a:xfrm>
            <a:off x="5786446" y="3143248"/>
            <a:ext cx="3000396" cy="707886"/>
          </a:xfrm>
          <a:prstGeom prst="rect">
            <a:avLst/>
          </a:prstGeom>
          <a:noFill/>
        </p:spPr>
        <p:txBody>
          <a:bodyPr wrap="square" rtlCol="0">
            <a:spAutoFit/>
          </a:bodyPr>
          <a:lstStyle/>
          <a:p>
            <a:r>
              <a:rPr lang="fr-FR" sz="2000" b="1" dirty="0" smtClean="0">
                <a:solidFill>
                  <a:srgbClr val="FFFF00"/>
                </a:solidFill>
              </a:rPr>
              <a:t>TA &lt; 16 </a:t>
            </a:r>
            <a:r>
              <a:rPr lang="fr-FR" sz="2000" b="1" dirty="0" err="1" smtClean="0">
                <a:solidFill>
                  <a:srgbClr val="FFFF00"/>
                </a:solidFill>
              </a:rPr>
              <a:t>mmol</a:t>
            </a:r>
            <a:r>
              <a:rPr lang="fr-FR" sz="2000" b="1" dirty="0" smtClean="0">
                <a:solidFill>
                  <a:srgbClr val="FFFF00"/>
                </a:solidFill>
              </a:rPr>
              <a:t>/L </a:t>
            </a:r>
            <a:r>
              <a:rPr lang="fr-FR" sz="2000" b="1" dirty="0" smtClean="0"/>
              <a:t>:  perte nette des bicarbonates</a:t>
            </a:r>
            <a:endParaRPr lang="fr-FR" sz="2000" b="1" dirty="0"/>
          </a:p>
        </p:txBody>
      </p:sp>
      <p:sp>
        <p:nvSpPr>
          <p:cNvPr id="10" name="Flèche vers le bas 9"/>
          <p:cNvSpPr/>
          <p:nvPr/>
        </p:nvSpPr>
        <p:spPr>
          <a:xfrm rot="20921129">
            <a:off x="4158056" y="2089840"/>
            <a:ext cx="166205"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072066" y="4857760"/>
            <a:ext cx="571504" cy="35719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2" name="ZoneTexte 11"/>
          <p:cNvSpPr txBox="1"/>
          <p:nvPr/>
        </p:nvSpPr>
        <p:spPr>
          <a:xfrm>
            <a:off x="5572100" y="4857760"/>
            <a:ext cx="3571900" cy="461665"/>
          </a:xfrm>
          <a:prstGeom prst="rect">
            <a:avLst/>
          </a:prstGeom>
          <a:noFill/>
        </p:spPr>
        <p:txBody>
          <a:bodyPr wrap="square" rtlCol="0">
            <a:spAutoFit/>
          </a:bodyPr>
          <a:lstStyle/>
          <a:p>
            <a:r>
              <a:rPr lang="fr-FR" sz="2000" b="1" dirty="0" smtClean="0">
                <a:solidFill>
                  <a:schemeClr val="bg2">
                    <a:lumMod val="40000"/>
                    <a:lumOff val="60000"/>
                  </a:schemeClr>
                </a:solidFill>
              </a:rPr>
              <a:t>  </a:t>
            </a:r>
            <a:r>
              <a:rPr lang="fr-FR" sz="2400" b="1" dirty="0" smtClean="0">
                <a:solidFill>
                  <a:schemeClr val="bg2">
                    <a:lumMod val="40000"/>
                    <a:lumOff val="60000"/>
                  </a:schemeClr>
                </a:solidFill>
              </a:rPr>
              <a:t>Toujours  Cl¯  </a:t>
            </a:r>
            <a:endParaRPr lang="fr-FR" sz="2400" b="1" dirty="0">
              <a:solidFill>
                <a:schemeClr val="bg2">
                  <a:lumMod val="40000"/>
                  <a:lumOff val="60000"/>
                </a:schemeClr>
              </a:solidFill>
            </a:endParaRPr>
          </a:p>
        </p:txBody>
      </p:sp>
      <p:sp>
        <p:nvSpPr>
          <p:cNvPr id="13" name="Flèche vers le bas 12"/>
          <p:cNvSpPr/>
          <p:nvPr/>
        </p:nvSpPr>
        <p:spPr>
          <a:xfrm rot="19663577">
            <a:off x="7712150" y="4753715"/>
            <a:ext cx="324021" cy="61720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solidFill>
                <a:srgbClr val="FFFF00"/>
              </a:solidFill>
            </a:endParaRPr>
          </a:p>
        </p:txBody>
      </p:sp>
      <p:sp>
        <p:nvSpPr>
          <p:cNvPr id="14" name="ZoneTexte 13"/>
          <p:cNvSpPr txBox="1"/>
          <p:nvPr/>
        </p:nvSpPr>
        <p:spPr>
          <a:xfrm>
            <a:off x="7358018" y="6000768"/>
            <a:ext cx="1785982"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P spid="8" grpId="0"/>
      <p:bldP spid="9" grpId="0"/>
      <p:bldP spid="10" grpId="0" animBg="1"/>
      <p:bldP spid="11" grpId="0" animBg="1"/>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916832"/>
            <a:ext cx="7772400" cy="1332760"/>
          </a:xfrm>
        </p:spPr>
        <p:txBody>
          <a:bodyPr/>
          <a:lstStyle/>
          <a:p>
            <a:r>
              <a:rPr lang="fr-FR" sz="4400" dirty="0" smtClean="0"/>
              <a:t>Classification </a:t>
            </a:r>
            <a:br>
              <a:rPr lang="fr-FR" sz="4400" dirty="0" smtClean="0"/>
            </a:br>
            <a:r>
              <a:rPr lang="fr-FR" sz="4400" dirty="0" smtClean="0"/>
              <a:t>des acidoses métaboliques </a:t>
            </a:r>
            <a:endParaRPr lang="fr-FR"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1142976" y="2428868"/>
            <a:ext cx="714380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928662" y="214290"/>
            <a:ext cx="7772400" cy="914400"/>
          </a:xfrm>
        </p:spPr>
        <p:txBody>
          <a:bodyPr/>
          <a:lstStyle/>
          <a:p>
            <a:pPr algn="ctr"/>
            <a:r>
              <a:rPr lang="fr-FR" dirty="0" smtClean="0"/>
              <a:t>RAPPELS PHYSIOLOGIQUES</a:t>
            </a:r>
            <a:endParaRPr lang="fr-FR" dirty="0"/>
          </a:p>
        </p:txBody>
      </p:sp>
      <p:sp>
        <p:nvSpPr>
          <p:cNvPr id="3" name="Espace réservé du contenu 2"/>
          <p:cNvSpPr>
            <a:spLocks noGrp="1"/>
          </p:cNvSpPr>
          <p:nvPr>
            <p:ph idx="1"/>
          </p:nvPr>
        </p:nvSpPr>
        <p:spPr>
          <a:xfrm>
            <a:off x="928662" y="1857364"/>
            <a:ext cx="7772400" cy="1502564"/>
          </a:xfrm>
        </p:spPr>
        <p:txBody>
          <a:bodyPr>
            <a:normAutofit fontScale="85000" lnSpcReduction="20000"/>
          </a:bodyPr>
          <a:lstStyle/>
          <a:p>
            <a:pPr>
              <a:buNone/>
            </a:pPr>
            <a:r>
              <a:rPr lang="fr-FR" sz="2000" dirty="0" smtClean="0"/>
              <a:t>  7.0          		            7.38		               7.42                                                         7.80</a:t>
            </a:r>
          </a:p>
          <a:p>
            <a:pPr>
              <a:buNone/>
            </a:pPr>
            <a:endParaRPr lang="fr-FR" sz="2000" dirty="0" smtClean="0"/>
          </a:p>
          <a:p>
            <a:pPr>
              <a:buNone/>
            </a:pPr>
            <a:r>
              <a:rPr lang="fr-FR" sz="2000" dirty="0" smtClean="0"/>
              <a:t>                    </a:t>
            </a: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ACIDOSE                           pH normal 	               ALCALOSE    </a:t>
            </a:r>
            <a:endParaRPr lang="fr-FR" sz="2000" dirty="0" smtClean="0"/>
          </a:p>
          <a:p>
            <a:pPr>
              <a:buNone/>
            </a:pPr>
            <a:r>
              <a:rPr lang="fr-FR" sz="2000" dirty="0" smtClean="0"/>
              <a:t>         </a:t>
            </a:r>
          </a:p>
          <a:p>
            <a:pPr>
              <a:buNone/>
            </a:pPr>
            <a:r>
              <a:rPr lang="fr-FR" sz="2000" dirty="0" smtClean="0"/>
              <a:t>					</a:t>
            </a:r>
            <a:endParaRPr lang="fr-FR" sz="2000" dirty="0"/>
          </a:p>
        </p:txBody>
      </p:sp>
      <p:cxnSp>
        <p:nvCxnSpPr>
          <p:cNvPr id="6" name="Connecteur droit 5"/>
          <p:cNvCxnSpPr/>
          <p:nvPr/>
        </p:nvCxnSpPr>
        <p:spPr>
          <a:xfrm rot="5400000">
            <a:off x="3178959" y="2607463"/>
            <a:ext cx="785818"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Connecteur droit 6"/>
          <p:cNvCxnSpPr/>
          <p:nvPr/>
        </p:nvCxnSpPr>
        <p:spPr>
          <a:xfrm rot="5400000">
            <a:off x="5251455" y="2606669"/>
            <a:ext cx="785818"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rot="5400000">
            <a:off x="750861" y="2606669"/>
            <a:ext cx="785818"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Connecteur droit 11"/>
          <p:cNvCxnSpPr/>
          <p:nvPr/>
        </p:nvCxnSpPr>
        <p:spPr>
          <a:xfrm rot="5400000">
            <a:off x="7894661" y="2606669"/>
            <a:ext cx="785818"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ZoneTexte 10"/>
          <p:cNvSpPr txBox="1"/>
          <p:nvPr/>
        </p:nvSpPr>
        <p:spPr>
          <a:xfrm>
            <a:off x="7072330" y="6072206"/>
            <a:ext cx="1928826"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
        <p:nvSpPr>
          <p:cNvPr id="14" name="ZoneTexte 13"/>
          <p:cNvSpPr txBox="1"/>
          <p:nvPr/>
        </p:nvSpPr>
        <p:spPr>
          <a:xfrm>
            <a:off x="1571604" y="3821141"/>
            <a:ext cx="6357982" cy="2308324"/>
          </a:xfrm>
          <a:prstGeom prst="rect">
            <a:avLst/>
          </a:prstGeom>
          <a:noFill/>
        </p:spPr>
        <p:txBody>
          <a:bodyPr wrap="square" rtlCol="0">
            <a:spAutoFit/>
          </a:bodyPr>
          <a:lstStyle/>
          <a:p>
            <a:pPr>
              <a:lnSpc>
                <a:spcPct val="150000"/>
              </a:lnSpc>
            </a:pPr>
            <a:r>
              <a:rPr lang="fr-FR" sz="2400" b="1" dirty="0" smtClean="0"/>
              <a:t>pH : 7.10     	                                [H+] = 80 </a:t>
            </a:r>
            <a:r>
              <a:rPr lang="fr-FR" sz="2400" b="1" dirty="0" err="1" smtClean="0"/>
              <a:t>nmol</a:t>
            </a:r>
            <a:r>
              <a:rPr lang="fr-FR" sz="2400" b="1" dirty="0" smtClean="0"/>
              <a:t>/L</a:t>
            </a:r>
          </a:p>
          <a:p>
            <a:pPr>
              <a:lnSpc>
                <a:spcPct val="150000"/>
              </a:lnSpc>
            </a:pPr>
            <a:r>
              <a:rPr lang="fr-FR" sz="2400" b="1" dirty="0" smtClean="0"/>
              <a:t>pH : 7.30                                           [H+] =  50 </a:t>
            </a:r>
            <a:r>
              <a:rPr lang="fr-FR" sz="2400" b="1" dirty="0" err="1" smtClean="0"/>
              <a:t>nmol</a:t>
            </a:r>
            <a:r>
              <a:rPr lang="fr-FR" sz="2400" b="1" dirty="0" smtClean="0"/>
              <a:t>/L</a:t>
            </a:r>
          </a:p>
          <a:p>
            <a:pPr>
              <a:lnSpc>
                <a:spcPct val="150000"/>
              </a:lnSpc>
            </a:pPr>
            <a:r>
              <a:rPr lang="fr-FR" sz="2400" b="1" dirty="0" smtClean="0"/>
              <a:t>pH : 7.40                                           [H+] =  40 </a:t>
            </a:r>
            <a:r>
              <a:rPr lang="fr-FR" sz="2400" b="1" dirty="0" err="1" smtClean="0"/>
              <a:t>nmol</a:t>
            </a:r>
            <a:r>
              <a:rPr lang="fr-FR" sz="2400" b="1" dirty="0" smtClean="0"/>
              <a:t>/L</a:t>
            </a:r>
          </a:p>
          <a:p>
            <a:pPr>
              <a:lnSpc>
                <a:spcPct val="150000"/>
              </a:lnSpc>
            </a:pPr>
            <a:r>
              <a:rPr lang="fr-FR" sz="2400" b="1" dirty="0" smtClean="0"/>
              <a:t>pH : 7.52                                           [H+] =   30 </a:t>
            </a:r>
            <a:r>
              <a:rPr lang="fr-FR" sz="2400" b="1" dirty="0" err="1" smtClean="0"/>
              <a:t>nmol</a:t>
            </a:r>
            <a:r>
              <a:rPr lang="fr-FR" sz="2400" b="1" dirty="0" smtClean="0"/>
              <a:t>/L</a:t>
            </a:r>
            <a:endParaRPr lang="fr-F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16" y="2000240"/>
            <a:ext cx="1214446" cy="3929090"/>
          </a:xfrm>
          <a:prstGeom prst="rect">
            <a:avLst/>
          </a:prstGeom>
          <a:solidFill>
            <a:schemeClr val="tx1">
              <a:lumMod val="50000"/>
            </a:schemeClr>
          </a:solidFill>
          <a:effectLst>
            <a:glow rad="63500">
              <a:schemeClr val="accent2">
                <a:alpha val="45000"/>
                <a:satMod val="120000"/>
              </a:schemeClr>
            </a:glow>
            <a:outerShdw blurRad="50800" dist="38100" dir="8100000" algn="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4" name="Rectangle 3"/>
          <p:cNvSpPr/>
          <p:nvPr/>
        </p:nvSpPr>
        <p:spPr>
          <a:xfrm>
            <a:off x="5286380" y="2000240"/>
            <a:ext cx="1214446" cy="3929090"/>
          </a:xfrm>
          <a:prstGeom prst="rect">
            <a:avLst/>
          </a:prstGeom>
          <a:solidFill>
            <a:schemeClr val="tx1">
              <a:lumMod val="50000"/>
            </a:schemeClr>
          </a:solidFill>
          <a:effectLst>
            <a:glow rad="63500">
              <a:schemeClr val="accent2">
                <a:alpha val="45000"/>
                <a:satMod val="120000"/>
              </a:schemeClr>
            </a:glow>
            <a:outerShdw blurRad="50800" dist="38100" dir="8100000" algn="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928662" y="214290"/>
            <a:ext cx="7772400" cy="642942"/>
          </a:xfrm>
        </p:spPr>
        <p:txBody>
          <a:bodyPr/>
          <a:lstStyle/>
          <a:p>
            <a:pPr algn="ctr"/>
            <a:r>
              <a:rPr lang="fr-FR" b="1" dirty="0" smtClean="0">
                <a:solidFill>
                  <a:schemeClr val="bg2">
                    <a:lumMod val="60000"/>
                    <a:lumOff val="40000"/>
                  </a:schemeClr>
                </a:solidFill>
              </a:rPr>
              <a:t>LE TROU ANIONIQUE</a:t>
            </a:r>
            <a:endParaRPr lang="fr-FR" b="1" dirty="0">
              <a:solidFill>
                <a:schemeClr val="bg2">
                  <a:lumMod val="60000"/>
                  <a:lumOff val="40000"/>
                </a:schemeClr>
              </a:solidFill>
            </a:endParaRPr>
          </a:p>
        </p:txBody>
      </p:sp>
      <p:sp>
        <p:nvSpPr>
          <p:cNvPr id="3" name="Espace réservé du contenu 2"/>
          <p:cNvSpPr>
            <a:spLocks noGrp="1"/>
          </p:cNvSpPr>
          <p:nvPr>
            <p:ph idx="1"/>
          </p:nvPr>
        </p:nvSpPr>
        <p:spPr>
          <a:xfrm>
            <a:off x="428596" y="1428736"/>
            <a:ext cx="8258204" cy="4926824"/>
          </a:xfrm>
        </p:spPr>
        <p:txBody>
          <a:bodyPr/>
          <a:lstStyle/>
          <a:p>
            <a:pPr lvl="8">
              <a:buNone/>
            </a:pPr>
            <a:endParaRPr lang="fr-FR" dirty="0" smtClean="0"/>
          </a:p>
          <a:p>
            <a:pPr lvl="8">
              <a:buNone/>
            </a:pPr>
            <a:endParaRPr lang="fr-FR" dirty="0" smtClean="0"/>
          </a:p>
          <a:p>
            <a:pPr lvl="8">
              <a:buNone/>
            </a:pPr>
            <a:r>
              <a:rPr lang="fr-FR" dirty="0" smtClean="0"/>
              <a:t>			</a:t>
            </a:r>
            <a:r>
              <a:rPr lang="fr-FR" sz="1400" b="1" dirty="0" smtClean="0"/>
              <a:t>                                  </a:t>
            </a:r>
            <a:r>
              <a:rPr lang="fr-FR" sz="1800" b="1" dirty="0" smtClean="0"/>
              <a:t>K+,Mg++</a:t>
            </a:r>
            <a:r>
              <a:rPr lang="fr-FR" dirty="0" smtClean="0"/>
              <a:t>	     </a:t>
            </a:r>
            <a:r>
              <a:rPr lang="fr-FR" sz="2800" dirty="0" smtClean="0"/>
              <a:t>A-</a:t>
            </a:r>
          </a:p>
          <a:p>
            <a:pPr lvl="8">
              <a:buNone/>
            </a:pPr>
            <a:r>
              <a:rPr lang="fr-FR" dirty="0" smtClean="0"/>
              <a:t>						</a:t>
            </a:r>
          </a:p>
          <a:p>
            <a:pPr lvl="8">
              <a:buNone/>
            </a:pPr>
            <a:r>
              <a:rPr lang="fr-FR" dirty="0" smtClean="0"/>
              <a:t>					</a:t>
            </a:r>
            <a:r>
              <a:rPr lang="fr-FR" sz="2400" dirty="0" smtClean="0">
                <a:solidFill>
                  <a:srgbClr val="FF0000"/>
                </a:solidFill>
              </a:rPr>
              <a:t>                </a:t>
            </a:r>
            <a:r>
              <a:rPr lang="fr-FR" sz="2400" b="1" dirty="0" smtClean="0">
                <a:solidFill>
                  <a:srgbClr val="FF0000"/>
                </a:solidFill>
              </a:rPr>
              <a:t>HCO3-</a:t>
            </a:r>
            <a:r>
              <a:rPr lang="fr-FR" sz="2400" b="1" dirty="0" smtClean="0"/>
              <a:t>	</a:t>
            </a:r>
            <a:endParaRPr lang="fr-FR" b="1" dirty="0" smtClean="0"/>
          </a:p>
          <a:p>
            <a:pPr>
              <a:buNone/>
            </a:pPr>
            <a:r>
              <a:rPr lang="fr-FR" dirty="0" smtClean="0"/>
              <a:t>	VN = 14 ± 2 </a:t>
            </a:r>
            <a:r>
              <a:rPr lang="fr-FR" dirty="0" err="1" smtClean="0"/>
              <a:t>mmol</a:t>
            </a:r>
            <a:r>
              <a:rPr lang="fr-FR" dirty="0" smtClean="0"/>
              <a:t>/L						</a:t>
            </a:r>
          </a:p>
          <a:p>
            <a:pPr>
              <a:buNone/>
            </a:pPr>
            <a:r>
              <a:rPr lang="fr-FR" dirty="0" smtClean="0"/>
              <a:t>						      </a:t>
            </a:r>
            <a:r>
              <a:rPr lang="fr-FR" b="1" dirty="0" smtClean="0">
                <a:solidFill>
                  <a:srgbClr val="FF0000"/>
                </a:solidFill>
              </a:rPr>
              <a:t>Na+</a:t>
            </a:r>
            <a:r>
              <a:rPr lang="fr-FR" dirty="0" smtClean="0">
                <a:solidFill>
                  <a:srgbClr val="FF0000"/>
                </a:solidFill>
              </a:rPr>
              <a:t>             </a:t>
            </a:r>
          </a:p>
          <a:p>
            <a:pPr>
              <a:buNone/>
            </a:pPr>
            <a:r>
              <a:rPr lang="fr-FR" dirty="0" smtClean="0"/>
              <a:t>								    </a:t>
            </a:r>
            <a:r>
              <a:rPr lang="fr-FR" b="1" dirty="0" smtClean="0">
                <a:solidFill>
                  <a:srgbClr val="FF0000"/>
                </a:solidFill>
              </a:rPr>
              <a:t>Cl¯</a:t>
            </a:r>
            <a:endParaRPr lang="fr-FR" b="1" dirty="0">
              <a:solidFill>
                <a:srgbClr val="FF0000"/>
              </a:solidFill>
            </a:endParaRPr>
          </a:p>
        </p:txBody>
      </p:sp>
      <p:cxnSp>
        <p:nvCxnSpPr>
          <p:cNvPr id="8" name="Connecteur droit 7"/>
          <p:cNvCxnSpPr/>
          <p:nvPr/>
        </p:nvCxnSpPr>
        <p:spPr>
          <a:xfrm>
            <a:off x="5286380" y="2500306"/>
            <a:ext cx="1214446"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Connecteur droit 10"/>
          <p:cNvCxnSpPr/>
          <p:nvPr/>
        </p:nvCxnSpPr>
        <p:spPr>
          <a:xfrm>
            <a:off x="6929454" y="3427412"/>
            <a:ext cx="1143008"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Connecteur droit 13"/>
          <p:cNvCxnSpPr/>
          <p:nvPr/>
        </p:nvCxnSpPr>
        <p:spPr>
          <a:xfrm>
            <a:off x="6858016" y="2571744"/>
            <a:ext cx="121444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6" name="ZoneTexte 15"/>
          <p:cNvSpPr txBox="1"/>
          <p:nvPr/>
        </p:nvSpPr>
        <p:spPr>
          <a:xfrm>
            <a:off x="357158" y="3143248"/>
            <a:ext cx="4786346" cy="523220"/>
          </a:xfrm>
          <a:prstGeom prst="rect">
            <a:avLst/>
          </a:prstGeom>
          <a:noFill/>
        </p:spPr>
        <p:txBody>
          <a:bodyPr wrap="square" rtlCol="0">
            <a:spAutoFit/>
          </a:bodyPr>
          <a:lstStyle/>
          <a:p>
            <a:r>
              <a:rPr lang="fr-FR" sz="2800" b="1" dirty="0" smtClean="0">
                <a:solidFill>
                  <a:srgbClr val="FF0000"/>
                </a:solidFill>
              </a:rPr>
              <a:t>TA =  [Na⁺] – [(Cl¯) + ( HCO3¯)]</a:t>
            </a:r>
            <a:endParaRPr lang="fr-FR" sz="2800" b="1" dirty="0">
              <a:solidFill>
                <a:srgbClr val="FF0000"/>
              </a:solidFill>
            </a:endParaRPr>
          </a:p>
        </p:txBody>
      </p:sp>
      <p:sp>
        <p:nvSpPr>
          <p:cNvPr id="10" name="ZoneTexte 9"/>
          <p:cNvSpPr txBox="1"/>
          <p:nvPr/>
        </p:nvSpPr>
        <p:spPr>
          <a:xfrm>
            <a:off x="5072066" y="1500174"/>
            <a:ext cx="1571636" cy="461665"/>
          </a:xfrm>
          <a:prstGeom prst="rect">
            <a:avLst/>
          </a:prstGeom>
          <a:noFill/>
        </p:spPr>
        <p:txBody>
          <a:bodyPr wrap="square" rtlCol="0">
            <a:spAutoFit/>
          </a:bodyPr>
          <a:lstStyle/>
          <a:p>
            <a:r>
              <a:rPr lang="fr-FR" sz="2400" b="1" dirty="0" smtClean="0"/>
              <a:t>   cations</a:t>
            </a:r>
            <a:endParaRPr lang="fr-FR" sz="2400" b="1" dirty="0"/>
          </a:p>
        </p:txBody>
      </p:sp>
      <p:sp>
        <p:nvSpPr>
          <p:cNvPr id="12" name="ZoneTexte 11"/>
          <p:cNvSpPr txBox="1"/>
          <p:nvPr/>
        </p:nvSpPr>
        <p:spPr>
          <a:xfrm>
            <a:off x="6786578" y="1500174"/>
            <a:ext cx="1571636" cy="461665"/>
          </a:xfrm>
          <a:prstGeom prst="rect">
            <a:avLst/>
          </a:prstGeom>
          <a:noFill/>
        </p:spPr>
        <p:txBody>
          <a:bodyPr wrap="square" rtlCol="0">
            <a:spAutoFit/>
          </a:bodyPr>
          <a:lstStyle/>
          <a:p>
            <a:r>
              <a:rPr lang="fr-FR" sz="2400" b="1" dirty="0" smtClean="0"/>
              <a:t>  anions</a:t>
            </a:r>
            <a:endParaRPr lang="fr-FR" sz="2400" b="1" dirty="0"/>
          </a:p>
        </p:txBody>
      </p:sp>
      <p:sp>
        <p:nvSpPr>
          <p:cNvPr id="13" name="ZoneTexte 12"/>
          <p:cNvSpPr txBox="1"/>
          <p:nvPr/>
        </p:nvSpPr>
        <p:spPr>
          <a:xfrm>
            <a:off x="5214942" y="6072206"/>
            <a:ext cx="1500198" cy="400110"/>
          </a:xfrm>
          <a:prstGeom prst="rect">
            <a:avLst/>
          </a:prstGeom>
          <a:noFill/>
        </p:spPr>
        <p:txBody>
          <a:bodyPr wrap="square" rtlCol="0">
            <a:spAutoFit/>
          </a:bodyPr>
          <a:lstStyle/>
          <a:p>
            <a:r>
              <a:rPr lang="fr-FR" sz="2000" b="1" dirty="0" smtClean="0">
                <a:solidFill>
                  <a:schemeClr val="accent4">
                    <a:lumMod val="40000"/>
                    <a:lumOff val="60000"/>
                  </a:schemeClr>
                </a:solidFill>
              </a:rPr>
              <a:t>155 </a:t>
            </a:r>
            <a:r>
              <a:rPr lang="fr-FR" sz="2000" b="1" dirty="0" err="1" smtClean="0">
                <a:solidFill>
                  <a:schemeClr val="accent4">
                    <a:lumMod val="40000"/>
                    <a:lumOff val="60000"/>
                  </a:schemeClr>
                </a:solidFill>
              </a:rPr>
              <a:t>mmol</a:t>
            </a:r>
            <a:endParaRPr lang="fr-FR" sz="2000" b="1" dirty="0">
              <a:solidFill>
                <a:schemeClr val="accent4">
                  <a:lumMod val="40000"/>
                  <a:lumOff val="60000"/>
                </a:schemeClr>
              </a:solidFill>
            </a:endParaRPr>
          </a:p>
        </p:txBody>
      </p:sp>
      <p:sp>
        <p:nvSpPr>
          <p:cNvPr id="15" name="ZoneTexte 14"/>
          <p:cNvSpPr txBox="1"/>
          <p:nvPr/>
        </p:nvSpPr>
        <p:spPr>
          <a:xfrm>
            <a:off x="6858016" y="6072206"/>
            <a:ext cx="1428760" cy="400110"/>
          </a:xfrm>
          <a:prstGeom prst="rect">
            <a:avLst/>
          </a:prstGeom>
          <a:noFill/>
        </p:spPr>
        <p:txBody>
          <a:bodyPr wrap="square" rtlCol="0">
            <a:spAutoFit/>
          </a:bodyPr>
          <a:lstStyle/>
          <a:p>
            <a:r>
              <a:rPr lang="fr-FR" sz="2000" b="1" dirty="0" smtClean="0">
                <a:solidFill>
                  <a:schemeClr val="accent4">
                    <a:lumMod val="40000"/>
                    <a:lumOff val="60000"/>
                  </a:schemeClr>
                </a:solidFill>
              </a:rPr>
              <a:t>155 </a:t>
            </a:r>
            <a:r>
              <a:rPr lang="fr-FR" sz="2000" b="1" dirty="0" err="1" smtClean="0">
                <a:solidFill>
                  <a:schemeClr val="accent4">
                    <a:lumMod val="40000"/>
                    <a:lumOff val="60000"/>
                  </a:schemeClr>
                </a:solidFill>
              </a:rPr>
              <a:t>mmol</a:t>
            </a:r>
            <a:endParaRPr lang="fr-FR" sz="2000" b="1" dirty="0">
              <a:solidFill>
                <a:schemeClr val="accent4">
                  <a:lumMod val="40000"/>
                  <a:lumOff val="60000"/>
                </a:schemeClr>
              </a:solidFill>
            </a:endParaRPr>
          </a:p>
        </p:txBody>
      </p:sp>
      <p:sp>
        <p:nvSpPr>
          <p:cNvPr id="17" name="ZoneTexte 16"/>
          <p:cNvSpPr txBox="1"/>
          <p:nvPr/>
        </p:nvSpPr>
        <p:spPr>
          <a:xfrm>
            <a:off x="571472" y="6000768"/>
            <a:ext cx="2286016"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Alternative 13"/>
          <p:cNvSpPr/>
          <p:nvPr/>
        </p:nvSpPr>
        <p:spPr>
          <a:xfrm>
            <a:off x="1500166" y="4714884"/>
            <a:ext cx="6786610" cy="785818"/>
          </a:xfrm>
          <a:prstGeom prst="flowChartAlternateProces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 name="Espace réservé du texte 1"/>
          <p:cNvSpPr>
            <a:spLocks noGrp="1"/>
          </p:cNvSpPr>
          <p:nvPr>
            <p:ph type="body" idx="1"/>
          </p:nvPr>
        </p:nvSpPr>
        <p:spPr>
          <a:xfrm>
            <a:off x="706902" y="1351672"/>
            <a:ext cx="8151378" cy="977486"/>
          </a:xfrm>
        </p:spPr>
        <p:txBody>
          <a:bodyPr>
            <a:normAutofit fontScale="92500"/>
          </a:bodyPr>
          <a:lstStyle/>
          <a:p>
            <a:r>
              <a:rPr lang="fr-FR" b="1" smtClean="0">
                <a:solidFill>
                  <a:srgbClr val="FFFF00"/>
                </a:solidFill>
              </a:rPr>
              <a:t>LES ANIONS INDOSES  </a:t>
            </a:r>
            <a:r>
              <a:rPr lang="fr-FR" smtClean="0"/>
              <a:t>= </a:t>
            </a:r>
            <a:r>
              <a:rPr lang="fr-FR" sz="2400" b="1" smtClean="0"/>
              <a:t>les protéines plasmatiques, les phosphates, les sulfates, les anions organiques ( corps cétoniques et lactates</a:t>
            </a:r>
            <a:r>
              <a:rPr lang="fr-FR" sz="2400" smtClean="0"/>
              <a:t>) </a:t>
            </a:r>
            <a:endParaRPr lang="fr-FR" sz="2400" dirty="0"/>
          </a:p>
        </p:txBody>
      </p:sp>
      <p:sp>
        <p:nvSpPr>
          <p:cNvPr id="3" name="Titre 2"/>
          <p:cNvSpPr>
            <a:spLocks noGrp="1"/>
          </p:cNvSpPr>
          <p:nvPr>
            <p:ph type="title"/>
          </p:nvPr>
        </p:nvSpPr>
        <p:spPr>
          <a:xfrm>
            <a:off x="714348" y="214290"/>
            <a:ext cx="8156448" cy="777240"/>
          </a:xfrm>
        </p:spPr>
        <p:txBody>
          <a:bodyPr/>
          <a:lstStyle/>
          <a:p>
            <a:pPr algn="ctr"/>
            <a:r>
              <a:rPr lang="fr-FR" sz="4400" dirty="0" smtClean="0"/>
              <a:t>LE TROU ANIONIQUE</a:t>
            </a:r>
            <a:endParaRPr lang="fr-FR" sz="4400" dirty="0"/>
          </a:p>
        </p:txBody>
      </p:sp>
      <p:sp>
        <p:nvSpPr>
          <p:cNvPr id="7" name="ZoneTexte 6"/>
          <p:cNvSpPr txBox="1"/>
          <p:nvPr/>
        </p:nvSpPr>
        <p:spPr>
          <a:xfrm>
            <a:off x="1142976" y="2357430"/>
            <a:ext cx="7429552" cy="646331"/>
          </a:xfrm>
          <a:prstGeom prst="rect">
            <a:avLst/>
          </a:prstGeom>
          <a:noFill/>
        </p:spPr>
        <p:txBody>
          <a:bodyPr wrap="square" rtlCol="0">
            <a:spAutoFit/>
          </a:bodyPr>
          <a:lstStyle/>
          <a:p>
            <a:r>
              <a:rPr lang="fr-FR" b="1" dirty="0" smtClean="0">
                <a:solidFill>
                  <a:srgbClr val="00B0F0"/>
                </a:solidFill>
              </a:rPr>
              <a:t>Les protéines plasmatiques ( albumine)  sont la fraction majoritaire des anions </a:t>
            </a:r>
            <a:r>
              <a:rPr lang="fr-FR" b="1" dirty="0" err="1" smtClean="0">
                <a:solidFill>
                  <a:srgbClr val="00B0F0"/>
                </a:solidFill>
              </a:rPr>
              <a:t>indosés</a:t>
            </a:r>
            <a:r>
              <a:rPr lang="fr-FR" b="1" dirty="0" smtClean="0">
                <a:solidFill>
                  <a:srgbClr val="00B0F0"/>
                </a:solidFill>
              </a:rPr>
              <a:t> ≈ 10 </a:t>
            </a:r>
            <a:r>
              <a:rPr lang="fr-FR" b="1" dirty="0" err="1" smtClean="0">
                <a:solidFill>
                  <a:srgbClr val="00B0F0"/>
                </a:solidFill>
              </a:rPr>
              <a:t>mmol</a:t>
            </a:r>
            <a:r>
              <a:rPr lang="fr-FR" b="1" dirty="0" smtClean="0">
                <a:solidFill>
                  <a:srgbClr val="00B0F0"/>
                </a:solidFill>
              </a:rPr>
              <a:t>/L en charges   négatives    </a:t>
            </a:r>
            <a:endParaRPr lang="fr-FR" b="1" dirty="0">
              <a:solidFill>
                <a:srgbClr val="00B0F0"/>
              </a:solidFill>
            </a:endParaRPr>
          </a:p>
        </p:txBody>
      </p:sp>
      <p:sp>
        <p:nvSpPr>
          <p:cNvPr id="10" name="ZoneTexte 9"/>
          <p:cNvSpPr txBox="1"/>
          <p:nvPr/>
        </p:nvSpPr>
        <p:spPr>
          <a:xfrm>
            <a:off x="1214414" y="3214686"/>
            <a:ext cx="7358114" cy="707886"/>
          </a:xfrm>
          <a:prstGeom prst="rect">
            <a:avLst/>
          </a:prstGeom>
          <a:noFill/>
        </p:spPr>
        <p:txBody>
          <a:bodyPr wrap="square" rtlCol="0">
            <a:spAutoFit/>
          </a:bodyPr>
          <a:lstStyle/>
          <a:p>
            <a:r>
              <a:rPr lang="fr-FR" sz="2000" b="1" dirty="0" smtClean="0"/>
              <a:t>En cas d’hypo albuminémie sévère il est impératif de corriger le trou anionique</a:t>
            </a:r>
            <a:endParaRPr lang="fr-FR" sz="2000" b="1" dirty="0"/>
          </a:p>
        </p:txBody>
      </p:sp>
      <p:sp>
        <p:nvSpPr>
          <p:cNvPr id="12" name="ZoneTexte 11"/>
          <p:cNvSpPr txBox="1"/>
          <p:nvPr/>
        </p:nvSpPr>
        <p:spPr>
          <a:xfrm>
            <a:off x="1500166" y="4786322"/>
            <a:ext cx="6929486" cy="461665"/>
          </a:xfrm>
          <a:prstGeom prst="rect">
            <a:avLst/>
          </a:prstGeom>
          <a:noFill/>
        </p:spPr>
        <p:txBody>
          <a:bodyPr wrap="square" rtlCol="0">
            <a:spAutoFit/>
          </a:bodyPr>
          <a:lstStyle/>
          <a:p>
            <a:r>
              <a:rPr lang="fr-FR" sz="2400" b="1" dirty="0" smtClean="0"/>
              <a:t>TA</a:t>
            </a:r>
            <a:r>
              <a:rPr lang="fr-FR" sz="2400" b="1" baseline="-25000" dirty="0" smtClean="0"/>
              <a:t> corrigé</a:t>
            </a:r>
            <a:r>
              <a:rPr lang="fr-FR" sz="2400" b="1" dirty="0" smtClean="0"/>
              <a:t> = TA</a:t>
            </a:r>
            <a:r>
              <a:rPr lang="fr-FR" sz="2400" b="1" baseline="-25000" dirty="0" smtClean="0"/>
              <a:t> observé</a:t>
            </a:r>
            <a:r>
              <a:rPr lang="fr-FR" sz="2400" b="1" dirty="0" smtClean="0"/>
              <a:t> + 0.25 ( 40 – albumine</a:t>
            </a:r>
            <a:r>
              <a:rPr lang="fr-FR" sz="2400" b="1" baseline="-25000" dirty="0" smtClean="0"/>
              <a:t> observée (g)</a:t>
            </a:r>
            <a:r>
              <a:rPr lang="fr-FR" sz="2400" b="1" dirty="0" smtClean="0"/>
              <a:t>)</a:t>
            </a:r>
            <a:endParaRPr lang="fr-FR" sz="2400" b="1" dirty="0"/>
          </a:p>
        </p:txBody>
      </p:sp>
      <p:sp>
        <p:nvSpPr>
          <p:cNvPr id="8" name="ZoneTexte 7"/>
          <p:cNvSpPr txBox="1"/>
          <p:nvPr/>
        </p:nvSpPr>
        <p:spPr>
          <a:xfrm>
            <a:off x="7358082" y="6000768"/>
            <a:ext cx="1785918" cy="707886"/>
          </a:xfrm>
          <a:prstGeom prst="rect">
            <a:avLst/>
          </a:prstGeom>
          <a:noFill/>
        </p:spPr>
        <p:txBody>
          <a:bodyPr wrap="square" rtlCol="0">
            <a:spAutoFit/>
          </a:bodyPr>
          <a:lstStyle/>
          <a:p>
            <a:r>
              <a:rPr lang="fr-FR" sz="2000" b="1" dirty="0" smtClean="0">
                <a:solidFill>
                  <a:schemeClr val="bg1"/>
                </a:solidFill>
              </a:rPr>
              <a:t>Biochemestry</a:t>
            </a:r>
          </a:p>
          <a:p>
            <a:endParaRPr lang="fr-FR" sz="2000"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571472" y="571480"/>
            <a:ext cx="8358246"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1556792"/>
            <a:ext cx="8156448" cy="777240"/>
          </a:xfrm>
        </p:spPr>
        <p:txBody>
          <a:bodyPr/>
          <a:lstStyle/>
          <a:p>
            <a:r>
              <a:rPr lang="fr-FR" sz="4400" dirty="0" smtClean="0"/>
              <a:t>Alcaloses métaboliques </a:t>
            </a:r>
            <a:endParaRPr lang="fr-FR"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51520" y="260648"/>
            <a:ext cx="8858280" cy="5210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3568" y="1772816"/>
            <a:ext cx="8156448" cy="1944216"/>
          </a:xfrm>
        </p:spPr>
        <p:txBody>
          <a:bodyPr/>
          <a:lstStyle/>
          <a:p>
            <a:r>
              <a:rPr lang="fr-FR" sz="6000" dirty="0" smtClean="0"/>
              <a:t>Désordres </a:t>
            </a:r>
            <a:br>
              <a:rPr lang="fr-FR" sz="6000" dirty="0" smtClean="0"/>
            </a:br>
            <a:r>
              <a:rPr lang="fr-FR" sz="6000" dirty="0" smtClean="0"/>
              <a:t>Respiratoires </a:t>
            </a:r>
            <a:endParaRPr lang="fr-FR" sz="6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620688"/>
            <a:ext cx="8712968" cy="5832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260648"/>
            <a:ext cx="8156448" cy="777240"/>
          </a:xfrm>
        </p:spPr>
        <p:txBody>
          <a:bodyPr/>
          <a:lstStyle/>
          <a:p>
            <a:r>
              <a:rPr lang="fr-FR" b="1" dirty="0" smtClean="0"/>
              <a:t>Approche mnémotechnique des DAB</a:t>
            </a:r>
            <a:endParaRPr lang="fr-FR" b="1" dirty="0"/>
          </a:p>
        </p:txBody>
      </p:sp>
      <p:graphicFrame>
        <p:nvGraphicFramePr>
          <p:cNvPr id="4" name="Tableau 3"/>
          <p:cNvGraphicFramePr>
            <a:graphicFrameLocks noGrp="1"/>
          </p:cNvGraphicFramePr>
          <p:nvPr/>
        </p:nvGraphicFramePr>
        <p:xfrm>
          <a:off x="1524000" y="1685032"/>
          <a:ext cx="6288360" cy="3544168"/>
        </p:xfrm>
        <a:graphic>
          <a:graphicData uri="http://schemas.openxmlformats.org/drawingml/2006/table">
            <a:tbl>
              <a:tblPr firstRow="1" bandRow="1">
                <a:tableStyleId>{5C22544A-7EE6-4342-B048-85BDC9FD1C3A}</a:tableStyleId>
              </a:tblPr>
              <a:tblGrid>
                <a:gridCol w="2096120"/>
                <a:gridCol w="2096120"/>
                <a:gridCol w="2096120"/>
              </a:tblGrid>
              <a:tr h="886042">
                <a:tc>
                  <a:txBody>
                    <a:bodyPr/>
                    <a:lstStyle/>
                    <a:p>
                      <a:r>
                        <a:rPr lang="fr-FR" sz="3200" b="1" dirty="0" smtClean="0">
                          <a:solidFill>
                            <a:schemeClr val="bg1"/>
                          </a:solidFill>
                        </a:rPr>
                        <a:t>pH </a:t>
                      </a:r>
                      <a:endParaRPr lang="fr-FR" sz="3200" b="1" dirty="0">
                        <a:solidFill>
                          <a:schemeClr val="bg1"/>
                        </a:solidFill>
                      </a:endParaRPr>
                    </a:p>
                  </a:txBody>
                  <a:tcPr/>
                </a:tc>
                <a:tc>
                  <a:txBody>
                    <a:bodyPr/>
                    <a:lstStyle/>
                    <a:p>
                      <a:r>
                        <a:rPr lang="fr-FR" sz="3200" b="1" dirty="0" smtClean="0">
                          <a:solidFill>
                            <a:schemeClr val="bg1"/>
                          </a:solidFill>
                        </a:rPr>
                        <a:t>CO2</a:t>
                      </a:r>
                      <a:endParaRPr lang="fr-FR" sz="3200" b="1" dirty="0">
                        <a:solidFill>
                          <a:schemeClr val="bg1"/>
                        </a:solidFill>
                      </a:endParaRPr>
                    </a:p>
                  </a:txBody>
                  <a:tcPr/>
                </a:tc>
                <a:tc>
                  <a:txBody>
                    <a:bodyPr/>
                    <a:lstStyle/>
                    <a:p>
                      <a:r>
                        <a:rPr lang="fr-FR" sz="3200" b="1" dirty="0" smtClean="0">
                          <a:solidFill>
                            <a:schemeClr val="bg1"/>
                          </a:solidFill>
                        </a:rPr>
                        <a:t>Acidose M</a:t>
                      </a:r>
                      <a:endParaRPr lang="fr-FR" sz="3200" b="1" dirty="0">
                        <a:solidFill>
                          <a:schemeClr val="bg1"/>
                        </a:solidFill>
                      </a:endParaRPr>
                    </a:p>
                  </a:txBody>
                  <a:tcPr/>
                </a:tc>
              </a:tr>
              <a:tr h="886042">
                <a:tc>
                  <a:txBody>
                    <a:bodyPr/>
                    <a:lstStyle/>
                    <a:p>
                      <a:r>
                        <a:rPr lang="fr-FR" sz="3200" b="1" dirty="0" smtClean="0">
                          <a:solidFill>
                            <a:schemeClr val="bg1"/>
                          </a:solidFill>
                        </a:rPr>
                        <a:t>pH  </a:t>
                      </a:r>
                      <a:endParaRPr lang="fr-FR" sz="3200" b="1" dirty="0">
                        <a:solidFill>
                          <a:schemeClr val="bg1"/>
                        </a:solidFill>
                      </a:endParaRPr>
                    </a:p>
                  </a:txBody>
                  <a:tcPr/>
                </a:tc>
                <a:tc>
                  <a:txBody>
                    <a:bodyPr/>
                    <a:lstStyle/>
                    <a:p>
                      <a:r>
                        <a:rPr lang="fr-FR" sz="3200" b="1" dirty="0" smtClean="0">
                          <a:solidFill>
                            <a:schemeClr val="bg1"/>
                          </a:solidFill>
                        </a:rPr>
                        <a:t>CO2 </a:t>
                      </a:r>
                      <a:endParaRPr lang="fr-FR" sz="3200" b="1" dirty="0">
                        <a:solidFill>
                          <a:schemeClr val="bg1"/>
                        </a:solidFill>
                      </a:endParaRPr>
                    </a:p>
                  </a:txBody>
                  <a:tcPr/>
                </a:tc>
                <a:tc>
                  <a:txBody>
                    <a:bodyPr/>
                    <a:lstStyle/>
                    <a:p>
                      <a:r>
                        <a:rPr lang="fr-FR" sz="3200" b="1" dirty="0" smtClean="0">
                          <a:solidFill>
                            <a:schemeClr val="bg1"/>
                          </a:solidFill>
                        </a:rPr>
                        <a:t>Alcalose M</a:t>
                      </a:r>
                      <a:endParaRPr lang="fr-FR" sz="3200" b="1" dirty="0">
                        <a:solidFill>
                          <a:schemeClr val="bg1"/>
                        </a:solidFill>
                      </a:endParaRPr>
                    </a:p>
                  </a:txBody>
                  <a:tcPr/>
                </a:tc>
              </a:tr>
              <a:tr h="886042">
                <a:tc>
                  <a:txBody>
                    <a:bodyPr/>
                    <a:lstStyle/>
                    <a:p>
                      <a:r>
                        <a:rPr lang="fr-FR" sz="3200" b="1" dirty="0" smtClean="0">
                          <a:solidFill>
                            <a:schemeClr val="bg1"/>
                          </a:solidFill>
                        </a:rPr>
                        <a:t>pH</a:t>
                      </a:r>
                      <a:endParaRPr lang="fr-FR" sz="3200" b="1" dirty="0">
                        <a:solidFill>
                          <a:schemeClr val="bg1"/>
                        </a:solidFill>
                      </a:endParaRPr>
                    </a:p>
                  </a:txBody>
                  <a:tcPr/>
                </a:tc>
                <a:tc>
                  <a:txBody>
                    <a:bodyPr/>
                    <a:lstStyle/>
                    <a:p>
                      <a:r>
                        <a:rPr lang="fr-FR" sz="3200" b="1" dirty="0" smtClean="0">
                          <a:solidFill>
                            <a:schemeClr val="bg1"/>
                          </a:solidFill>
                        </a:rPr>
                        <a:t>CO2</a:t>
                      </a:r>
                      <a:endParaRPr lang="fr-FR" sz="3200" b="1" dirty="0">
                        <a:solidFill>
                          <a:schemeClr val="bg1"/>
                        </a:solidFill>
                      </a:endParaRPr>
                    </a:p>
                  </a:txBody>
                  <a:tcPr/>
                </a:tc>
                <a:tc>
                  <a:txBody>
                    <a:bodyPr/>
                    <a:lstStyle/>
                    <a:p>
                      <a:r>
                        <a:rPr lang="fr-FR" sz="3200" b="1" dirty="0" smtClean="0">
                          <a:solidFill>
                            <a:schemeClr val="bg1"/>
                          </a:solidFill>
                        </a:rPr>
                        <a:t>Acidose R</a:t>
                      </a:r>
                      <a:endParaRPr lang="fr-FR" sz="3200" b="1" dirty="0">
                        <a:solidFill>
                          <a:schemeClr val="bg1"/>
                        </a:solidFill>
                      </a:endParaRPr>
                    </a:p>
                  </a:txBody>
                  <a:tcPr/>
                </a:tc>
              </a:tr>
              <a:tr h="886042">
                <a:tc>
                  <a:txBody>
                    <a:bodyPr/>
                    <a:lstStyle/>
                    <a:p>
                      <a:r>
                        <a:rPr lang="fr-FR" sz="3200" b="1" dirty="0" smtClean="0">
                          <a:solidFill>
                            <a:schemeClr val="bg1"/>
                          </a:solidFill>
                        </a:rPr>
                        <a:t>pH</a:t>
                      </a:r>
                      <a:endParaRPr lang="fr-FR" sz="3200" b="1" dirty="0">
                        <a:solidFill>
                          <a:schemeClr val="bg1"/>
                        </a:solidFill>
                      </a:endParaRPr>
                    </a:p>
                  </a:txBody>
                  <a:tcPr/>
                </a:tc>
                <a:tc>
                  <a:txBody>
                    <a:bodyPr/>
                    <a:lstStyle/>
                    <a:p>
                      <a:r>
                        <a:rPr lang="fr-FR" sz="3200" b="1" dirty="0" smtClean="0">
                          <a:solidFill>
                            <a:schemeClr val="bg1"/>
                          </a:solidFill>
                        </a:rPr>
                        <a:t>CO2</a:t>
                      </a:r>
                      <a:endParaRPr lang="fr-FR" sz="3200" b="1" dirty="0">
                        <a:solidFill>
                          <a:schemeClr val="bg1"/>
                        </a:solidFill>
                      </a:endParaRPr>
                    </a:p>
                  </a:txBody>
                  <a:tcPr/>
                </a:tc>
                <a:tc>
                  <a:txBody>
                    <a:bodyPr/>
                    <a:lstStyle/>
                    <a:p>
                      <a:r>
                        <a:rPr lang="fr-FR" sz="3200" b="1" dirty="0" smtClean="0">
                          <a:solidFill>
                            <a:schemeClr val="bg1"/>
                          </a:solidFill>
                        </a:rPr>
                        <a:t>Alcalose R</a:t>
                      </a:r>
                      <a:endParaRPr lang="fr-FR" sz="3200" b="1" dirty="0">
                        <a:solidFill>
                          <a:schemeClr val="bg1"/>
                        </a:solidFill>
                      </a:endParaRPr>
                    </a:p>
                  </a:txBody>
                  <a:tcPr/>
                </a:tc>
              </a:tr>
            </a:tbl>
          </a:graphicData>
        </a:graphic>
      </p:graphicFrame>
      <p:sp>
        <p:nvSpPr>
          <p:cNvPr id="5" name="Flèche vers le bas 4"/>
          <p:cNvSpPr/>
          <p:nvPr/>
        </p:nvSpPr>
        <p:spPr>
          <a:xfrm>
            <a:off x="2411760" y="1844824"/>
            <a:ext cx="288032"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Flèche vers le bas 6"/>
          <p:cNvSpPr/>
          <p:nvPr/>
        </p:nvSpPr>
        <p:spPr>
          <a:xfrm>
            <a:off x="4716016" y="1772816"/>
            <a:ext cx="288032"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Flèche vers le haut 8"/>
          <p:cNvSpPr/>
          <p:nvPr/>
        </p:nvSpPr>
        <p:spPr>
          <a:xfrm>
            <a:off x="2411760" y="2708920"/>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a:off x="4788024" y="2636912"/>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2483768" y="3573016"/>
            <a:ext cx="288032"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Flèche vers le haut 11"/>
          <p:cNvSpPr/>
          <p:nvPr/>
        </p:nvSpPr>
        <p:spPr>
          <a:xfrm>
            <a:off x="4788024" y="3501008"/>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a:off x="2483768" y="4365104"/>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788024" y="4437112"/>
            <a:ext cx="288032"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95758" y="260649"/>
            <a:ext cx="3904434" cy="769441"/>
          </a:xfrm>
          <a:prstGeom prst="rect">
            <a:avLst/>
          </a:prstGeom>
          <a:solidFill>
            <a:srgbClr val="00B050"/>
          </a:solidFill>
          <a:scene3d>
            <a:camera prst="orthographicFront"/>
            <a:lightRig rig="threePt" dir="t"/>
          </a:scene3d>
          <a:sp3d>
            <a:bevelT prst="relaxedInset"/>
          </a:sp3d>
        </p:spPr>
        <p:txBody>
          <a:bodyPr wrap="square" rtlCol="0">
            <a:spAutoFit/>
          </a:bodyPr>
          <a:lstStyle/>
          <a:p>
            <a:r>
              <a:rPr lang="fr-FR" sz="4400" dirty="0" smtClean="0"/>
              <a:t>CAS  CLINIQUE </a:t>
            </a:r>
            <a:endParaRPr lang="fr-FR" sz="4400" dirty="0"/>
          </a:p>
        </p:txBody>
      </p:sp>
      <p:sp>
        <p:nvSpPr>
          <p:cNvPr id="40961" name="Rectangle 1"/>
          <p:cNvSpPr>
            <a:spLocks noChangeArrowheads="1"/>
          </p:cNvSpPr>
          <p:nvPr/>
        </p:nvSpPr>
        <p:spPr bwMode="auto">
          <a:xfrm>
            <a:off x="683568" y="1572763"/>
            <a:ext cx="793688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Un jeune adulte de 30 est hospitalisé en urgence pour hématémèse   de moyenne abondance. L’interrogatoire objective des antécédents d’ulcère digestif traité médicalement.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 l’admission le malade est conscient, avec un état  général conservé. </a:t>
            </a:r>
          </a:p>
          <a:p>
            <a:pPr marL="0" marR="0" lvl="0" indent="0" algn="justLow" defTabSz="914400" rtl="0" eaLnBrk="0" fontAlgn="base" latinLnBrk="0" hangingPunct="0">
              <a:lnSpc>
                <a:spcPct val="100000"/>
              </a:lnSpc>
              <a:spcBef>
                <a:spcPct val="0"/>
              </a:spcBef>
              <a:spcAft>
                <a:spcPct val="0"/>
              </a:spcAft>
              <a:buClrTx/>
              <a:buSzTx/>
              <a:buFontTx/>
              <a:buNone/>
              <a:tabLst/>
            </a:pPr>
            <a:endParaRPr lang="fr-FR" sz="2000" dirty="0" smtClean="0">
              <a:latin typeface="Calibri" pitchFamily="34" charset="0"/>
              <a:ea typeface="Calibri"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 bilan biologique à l’admission n’objective aucune anomalie.  La fibroscopie gastrique effectuée par le gastroentérologue objective un ulcère bulbaire hémorragique.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Un traitement médical antihémorragique à été préconisé. Ce dernier n’a eu aucun effet sur le saignement. En l’absence d’une intervention chirurgicale, et la persistance du saignement, l’état général du malade s’est altéré : perte de connaissance, polypnée et tachycardie à 105 b/mn.</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9552" y="836712"/>
            <a:ext cx="768085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0" i="0" u="sng" strike="noStrike" cap="none" normalizeH="0" baseline="0" dirty="0" smtClean="0">
                <a:ln>
                  <a:noFill/>
                </a:ln>
                <a:solidFill>
                  <a:srgbClr val="FF0000"/>
                </a:solidFill>
                <a:effectLst/>
                <a:latin typeface="Calibri" pitchFamily="34" charset="0"/>
                <a:ea typeface="Calibri" pitchFamily="34" charset="0"/>
                <a:cs typeface="Arial" pitchFamily="34" charset="0"/>
              </a:rPr>
              <a:t>Le bilan biologique effectué à ce moment montre</a:t>
            </a:r>
            <a:r>
              <a:rPr kumimoji="0" lang="fr-FR"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pH: 7,30				              Na</a:t>
            </a:r>
            <a:r>
              <a:rPr kumimoji="0" lang="fr-FR" sz="20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136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mmol</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PaCO2: 34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mmHg</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K</a:t>
            </a:r>
            <a:r>
              <a:rPr kumimoji="0" lang="fr-FR" sz="20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3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mmol</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HCO3- : 16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mmol</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		</a:t>
            </a:r>
            <a:r>
              <a:rPr lang="fr-FR" sz="2000" dirty="0" smtClean="0">
                <a:latin typeface="Calibri" pitchFamily="34" charset="0"/>
                <a:ea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Cl</a:t>
            </a:r>
            <a:r>
              <a:rPr kumimoji="0" lang="fr-FR" sz="20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100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mmol</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Acide lactique: 4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mmol</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   VN (1 - 2.5)  	urée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sg</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0.95 g/L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Acide urique: 80 mg/L     		        	créatinine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sg</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15 mg/L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Ht: </a:t>
            </a:r>
            <a:r>
              <a:rPr lang="fr-FR" sz="2000" dirty="0" smtClean="0">
                <a:latin typeface="Calibri" pitchFamily="34" charset="0"/>
                <a:ea typeface="Calibri" pitchFamily="34" charset="0"/>
                <a:cs typeface="Arial" pitchFamily="34" charset="0"/>
              </a:rPr>
              <a:t>5</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8%</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786050" y="3714752"/>
            <a:ext cx="5000660"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786050" y="1571612"/>
            <a:ext cx="5000660"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71538" y="214290"/>
            <a:ext cx="7772400" cy="871550"/>
          </a:xfrm>
        </p:spPr>
        <p:txBody>
          <a:bodyPr/>
          <a:lstStyle/>
          <a:p>
            <a:pPr algn="ctr"/>
            <a:r>
              <a:rPr lang="fr-FR" dirty="0" smtClean="0"/>
              <a:t>Rappels physiologiques </a:t>
            </a:r>
            <a:endParaRPr lang="fr-FR" dirty="0"/>
          </a:p>
        </p:txBody>
      </p:sp>
      <p:sp>
        <p:nvSpPr>
          <p:cNvPr id="3" name="Sous-titre 2"/>
          <p:cNvSpPr>
            <a:spLocks noGrp="1"/>
          </p:cNvSpPr>
          <p:nvPr>
            <p:ph type="subTitle" idx="1"/>
          </p:nvPr>
        </p:nvSpPr>
        <p:spPr>
          <a:xfrm>
            <a:off x="1000100" y="2857496"/>
            <a:ext cx="1428760" cy="785818"/>
          </a:xfrm>
        </p:spPr>
        <p:txBody>
          <a:bodyPr>
            <a:noAutofit/>
          </a:bodyPr>
          <a:lstStyle/>
          <a:p>
            <a:r>
              <a:rPr lang="fr-FR" sz="3600" dirty="0" smtClean="0"/>
              <a:t>∆ [H]</a:t>
            </a:r>
            <a:endParaRPr lang="fr-FR" sz="3600" dirty="0"/>
          </a:p>
        </p:txBody>
      </p:sp>
      <p:sp>
        <p:nvSpPr>
          <p:cNvPr id="4" name="ZoneTexte 3"/>
          <p:cNvSpPr txBox="1"/>
          <p:nvPr/>
        </p:nvSpPr>
        <p:spPr>
          <a:xfrm>
            <a:off x="3286116" y="2000240"/>
            <a:ext cx="5643602" cy="954107"/>
          </a:xfrm>
          <a:prstGeom prst="rect">
            <a:avLst/>
          </a:prstGeom>
          <a:noFill/>
        </p:spPr>
        <p:txBody>
          <a:bodyPr wrap="square" rtlCol="0">
            <a:spAutoFit/>
          </a:bodyPr>
          <a:lstStyle/>
          <a:p>
            <a:r>
              <a:rPr lang="fr-FR" sz="2800" b="1" dirty="0" smtClean="0"/>
              <a:t>Modification de la charge                     des protéines </a:t>
            </a:r>
            <a:endParaRPr lang="fr-FR" sz="2800" b="1" dirty="0"/>
          </a:p>
        </p:txBody>
      </p:sp>
      <p:sp>
        <p:nvSpPr>
          <p:cNvPr id="5" name="ZoneTexte 4"/>
          <p:cNvSpPr txBox="1"/>
          <p:nvPr/>
        </p:nvSpPr>
        <p:spPr>
          <a:xfrm>
            <a:off x="3071802" y="4286256"/>
            <a:ext cx="4714908" cy="523220"/>
          </a:xfrm>
          <a:prstGeom prst="rect">
            <a:avLst/>
          </a:prstGeom>
          <a:noFill/>
        </p:spPr>
        <p:txBody>
          <a:bodyPr wrap="square" rtlCol="0">
            <a:spAutoFit/>
          </a:bodyPr>
          <a:lstStyle/>
          <a:p>
            <a:r>
              <a:rPr lang="fr-FR" sz="2800" b="1" dirty="0" smtClean="0"/>
              <a:t>Anomalies électrolytiques</a:t>
            </a:r>
            <a:endParaRPr lang="fr-FR" sz="2800" b="1" dirty="0"/>
          </a:p>
        </p:txBody>
      </p:sp>
      <p:cxnSp>
        <p:nvCxnSpPr>
          <p:cNvPr id="11" name="Connecteur droit 10"/>
          <p:cNvCxnSpPr/>
          <p:nvPr/>
        </p:nvCxnSpPr>
        <p:spPr>
          <a:xfrm>
            <a:off x="2571736" y="3357563"/>
            <a:ext cx="714380" cy="642941"/>
          </a:xfrm>
          <a:prstGeom prst="line">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2571736" y="3000372"/>
            <a:ext cx="785818" cy="357190"/>
          </a:xfrm>
          <a:prstGeom prst="line">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143108" y="3357562"/>
            <a:ext cx="428628"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000892" y="5786454"/>
            <a:ext cx="1857388"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11893" y="764705"/>
            <a:ext cx="2176242" cy="523220"/>
          </a:xfrm>
          <a:prstGeom prst="rect">
            <a:avLst/>
          </a:prstGeom>
          <a:noFill/>
          <a:ln>
            <a:solidFill>
              <a:schemeClr val="accent1">
                <a:lumMod val="75000"/>
              </a:schemeClr>
            </a:solidFill>
          </a:ln>
        </p:spPr>
        <p:txBody>
          <a:bodyPr wrap="square" rtlCol="0">
            <a:spAutoFit/>
          </a:bodyPr>
          <a:lstStyle/>
          <a:p>
            <a:r>
              <a:rPr lang="fr-FR" sz="2800" dirty="0" smtClean="0"/>
              <a:t> QUESTIONS</a:t>
            </a:r>
            <a:r>
              <a:rPr lang="fr-FR" dirty="0" smtClean="0"/>
              <a:t> </a:t>
            </a:r>
            <a:endParaRPr lang="fr-FR" dirty="0"/>
          </a:p>
        </p:txBody>
      </p:sp>
      <p:sp>
        <p:nvSpPr>
          <p:cNvPr id="41985" name="Rectangle 1"/>
          <p:cNvSpPr>
            <a:spLocks noChangeArrowheads="1"/>
          </p:cNvSpPr>
          <p:nvPr/>
        </p:nvSpPr>
        <p:spPr bwMode="auto">
          <a:xfrm>
            <a:off x="475545" y="2128696"/>
            <a:ext cx="80648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lang="fr-FR" sz="2800" dirty="0" smtClean="0">
                <a:latin typeface="Calibri" pitchFamily="34" charset="0"/>
                <a:ea typeface="Calibri" pitchFamily="34" charset="0"/>
                <a:cs typeface="Arial" pitchFamily="34" charset="0"/>
              </a:rPr>
              <a:t>1.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Interpréter les signes cliniques et le bilan biologique sus mentionnés.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 De quel type d’insuffisance rénale s’agit-il ?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3. De quelle anomalie acido-basique s’agit-il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4. Quel est son mécanisme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5. L’un des paramètres biologiques est probablement faux lequel ?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51720" y="0"/>
            <a:ext cx="5544616" cy="830997"/>
          </a:xfrm>
          <a:prstGeom prst="rect">
            <a:avLst/>
          </a:prstGeom>
          <a:noFill/>
        </p:spPr>
        <p:txBody>
          <a:bodyPr wrap="square" rtlCol="0">
            <a:spAutoFit/>
          </a:bodyPr>
          <a:lstStyle/>
          <a:p>
            <a:r>
              <a:rPr lang="fr-FR" sz="4800" dirty="0" smtClean="0"/>
              <a:t>Cas clinique N° 2</a:t>
            </a:r>
            <a:endParaRPr lang="fr-FR" sz="4800" dirty="0"/>
          </a:p>
        </p:txBody>
      </p:sp>
      <p:sp>
        <p:nvSpPr>
          <p:cNvPr id="3" name="ZoneTexte 2"/>
          <p:cNvSpPr txBox="1"/>
          <p:nvPr/>
        </p:nvSpPr>
        <p:spPr>
          <a:xfrm>
            <a:off x="611560" y="1124744"/>
            <a:ext cx="8136904" cy="2800767"/>
          </a:xfrm>
          <a:prstGeom prst="rect">
            <a:avLst/>
          </a:prstGeom>
          <a:noFill/>
        </p:spPr>
        <p:txBody>
          <a:bodyPr wrap="square" rtlCol="0">
            <a:spAutoFit/>
          </a:bodyPr>
          <a:lstStyle/>
          <a:p>
            <a:pPr algn="just"/>
            <a:r>
              <a:rPr lang="fr-FR" sz="2200" dirty="0" smtClean="0"/>
              <a:t>Chez un homme de 32 ans, sans antécédents pathologiques remarquables, et dont le poids habituel est de  68 Kg, une diarrhée fébrile s’installe brusquement au retour d’un voyage en zone d’endémie parasitaire. Après 24 heures d’une diarrhée profuse évaluée à plusieurs litres, l’examen lors de l’admission à l’hôpital note un rythme cardiaque régulier à 100 par minute pour une température de 38,2°C et une pression artérielle à 110 -70 </a:t>
            </a:r>
            <a:r>
              <a:rPr lang="fr-FR" sz="2200" dirty="0" err="1" smtClean="0"/>
              <a:t>mmHg</a:t>
            </a:r>
            <a:r>
              <a:rPr lang="fr-FR" sz="2200" dirty="0" smtClean="0"/>
              <a:t>. Les résultats de l’échantillon du sang artériel sont les suivantes:</a:t>
            </a:r>
            <a:endParaRPr lang="fr-FR" sz="2200" dirty="0"/>
          </a:p>
        </p:txBody>
      </p:sp>
      <p:sp>
        <p:nvSpPr>
          <p:cNvPr id="4" name="ZoneTexte 3"/>
          <p:cNvSpPr txBox="1"/>
          <p:nvPr/>
        </p:nvSpPr>
        <p:spPr>
          <a:xfrm>
            <a:off x="1043608" y="4221088"/>
            <a:ext cx="7488832" cy="2246769"/>
          </a:xfrm>
          <a:prstGeom prst="rect">
            <a:avLst/>
          </a:prstGeom>
          <a:noFill/>
        </p:spPr>
        <p:txBody>
          <a:bodyPr wrap="square" rtlCol="0">
            <a:spAutoFit/>
          </a:bodyPr>
          <a:lstStyle/>
          <a:p>
            <a:r>
              <a:rPr lang="fr-FR" sz="2000" dirty="0" smtClean="0"/>
              <a:t>pH : 7.34					Hématocrite : 55%</a:t>
            </a:r>
          </a:p>
          <a:p>
            <a:r>
              <a:rPr lang="fr-FR" sz="2000" dirty="0" smtClean="0"/>
              <a:t>PaCO2 : 30 </a:t>
            </a:r>
            <a:r>
              <a:rPr lang="fr-FR" sz="2000" dirty="0" err="1" smtClean="0"/>
              <a:t>mmHg</a:t>
            </a:r>
            <a:r>
              <a:rPr lang="fr-FR" sz="2000" dirty="0" smtClean="0"/>
              <a:t>			Protides : 81 g/L</a:t>
            </a:r>
          </a:p>
          <a:p>
            <a:r>
              <a:rPr lang="fr-FR" sz="2000" dirty="0" smtClean="0"/>
              <a:t>HCO3- : 16 </a:t>
            </a:r>
            <a:r>
              <a:rPr lang="fr-FR" sz="2000" dirty="0" err="1" smtClean="0"/>
              <a:t>mmoL</a:t>
            </a:r>
            <a:r>
              <a:rPr lang="fr-FR" sz="2000" dirty="0" smtClean="0"/>
              <a:t>/L			Créatinine : 15 mg/L</a:t>
            </a:r>
          </a:p>
          <a:p>
            <a:r>
              <a:rPr lang="fr-FR" sz="2000" dirty="0" smtClean="0"/>
              <a:t>Sodium : 140 </a:t>
            </a:r>
            <a:r>
              <a:rPr lang="fr-FR" sz="2000" dirty="0" err="1" smtClean="0"/>
              <a:t>mmoL</a:t>
            </a:r>
            <a:r>
              <a:rPr lang="fr-FR" sz="2000" dirty="0" smtClean="0"/>
              <a:t>/L			Urée : 0.96 g/L</a:t>
            </a:r>
          </a:p>
          <a:p>
            <a:r>
              <a:rPr lang="fr-FR" sz="2000" dirty="0" smtClean="0"/>
              <a:t>Potassium : 2,8 </a:t>
            </a:r>
            <a:r>
              <a:rPr lang="fr-FR" sz="2000" dirty="0" err="1" smtClean="0"/>
              <a:t>mmoL</a:t>
            </a:r>
            <a:r>
              <a:rPr lang="fr-FR" sz="2000" dirty="0" smtClean="0"/>
              <a:t>/L</a:t>
            </a:r>
          </a:p>
          <a:p>
            <a:r>
              <a:rPr lang="fr-FR" sz="2000" dirty="0" smtClean="0"/>
              <a:t>Chlore : 110 </a:t>
            </a:r>
            <a:r>
              <a:rPr lang="fr-FR" sz="2000" dirty="0" err="1" smtClean="0"/>
              <a:t>mmoL</a:t>
            </a:r>
            <a:r>
              <a:rPr lang="fr-FR" sz="2000" dirty="0" smtClean="0"/>
              <a:t>/L</a:t>
            </a:r>
          </a:p>
          <a:p>
            <a:endParaRPr lang="fr-F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548680"/>
            <a:ext cx="6768752" cy="707886"/>
          </a:xfrm>
          <a:prstGeom prst="rect">
            <a:avLst/>
          </a:prstGeom>
          <a:noFill/>
        </p:spPr>
        <p:txBody>
          <a:bodyPr wrap="square" rtlCol="0">
            <a:spAutoFit/>
          </a:bodyPr>
          <a:lstStyle/>
          <a:p>
            <a:r>
              <a:rPr lang="fr-FR" sz="4000" b="1" dirty="0" smtClean="0"/>
              <a:t>QUESTIONS </a:t>
            </a:r>
            <a:endParaRPr lang="fr-FR" sz="4000" b="1" dirty="0"/>
          </a:p>
        </p:txBody>
      </p:sp>
      <p:sp>
        <p:nvSpPr>
          <p:cNvPr id="4" name="ZoneTexte 3"/>
          <p:cNvSpPr txBox="1"/>
          <p:nvPr/>
        </p:nvSpPr>
        <p:spPr>
          <a:xfrm>
            <a:off x="755576" y="1772816"/>
            <a:ext cx="7920880" cy="3539430"/>
          </a:xfrm>
          <a:prstGeom prst="rect">
            <a:avLst/>
          </a:prstGeom>
          <a:noFill/>
        </p:spPr>
        <p:txBody>
          <a:bodyPr wrap="square" rtlCol="0">
            <a:spAutoFit/>
          </a:bodyPr>
          <a:lstStyle/>
          <a:p>
            <a:pPr marL="342900" indent="-342900">
              <a:buAutoNum type="arabicPeriod"/>
            </a:pPr>
            <a:r>
              <a:rPr lang="fr-FR" sz="3200" dirty="0" smtClean="0"/>
              <a:t>Interprétez le bilan susmentionné</a:t>
            </a:r>
          </a:p>
          <a:p>
            <a:pPr marL="342900" indent="-342900">
              <a:buAutoNum type="arabicPeriod"/>
            </a:pPr>
            <a:r>
              <a:rPr lang="fr-FR" sz="3200" dirty="0" smtClean="0"/>
              <a:t>De quelle  anomalie </a:t>
            </a:r>
            <a:r>
              <a:rPr lang="fr-FR" sz="3200" dirty="0" err="1" smtClean="0"/>
              <a:t>acido</a:t>
            </a:r>
            <a:r>
              <a:rPr lang="fr-FR" sz="3200" dirty="0" smtClean="0"/>
              <a:t> basique s’agit-il? Dites pourquoi.</a:t>
            </a:r>
          </a:p>
          <a:p>
            <a:pPr marL="342900" indent="-342900">
              <a:buAutoNum type="arabicPeriod"/>
            </a:pPr>
            <a:r>
              <a:rPr lang="fr-FR" sz="3200" dirty="0" smtClean="0"/>
              <a:t>Quel est son mécanisme?</a:t>
            </a:r>
          </a:p>
          <a:p>
            <a:pPr marL="342900" indent="-342900">
              <a:buAutoNum type="arabicPeriod"/>
            </a:pPr>
            <a:r>
              <a:rPr lang="fr-FR" sz="3200" dirty="0" smtClean="0"/>
              <a:t>Un de ces  examens est probablement  faux dites pourquoi. </a:t>
            </a:r>
          </a:p>
          <a:p>
            <a:pPr marL="342900" indent="-342900">
              <a:buAutoNum type="arabicPeriod"/>
            </a:pPr>
            <a:endParaRPr lang="fr-FR"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cas.univ-nantes.fr/certif2009/gesttechetu2009/Site/Gaz_du_sang_files/gds.jpg"/>
          <p:cNvPicPr>
            <a:picLocks noChangeAspect="1" noChangeArrowheads="1"/>
          </p:cNvPicPr>
          <p:nvPr/>
        </p:nvPicPr>
        <p:blipFill>
          <a:blip r:embed="rId2" cstate="print"/>
          <a:srcRect/>
          <a:stretch>
            <a:fillRect/>
          </a:stretch>
        </p:blipFill>
        <p:spPr bwMode="auto">
          <a:xfrm>
            <a:off x="4355976" y="2708920"/>
            <a:ext cx="4608512"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http://www.medilab-group.eu/sites/default/files/materiel/seringue_heparine.png"/>
          <p:cNvPicPr>
            <a:picLocks noChangeAspect="1" noChangeArrowheads="1"/>
          </p:cNvPicPr>
          <p:nvPr/>
        </p:nvPicPr>
        <p:blipFill>
          <a:blip r:embed="rId3" cstate="print"/>
          <a:srcRect/>
          <a:stretch>
            <a:fillRect/>
          </a:stretch>
        </p:blipFill>
        <p:spPr bwMode="auto">
          <a:xfrm>
            <a:off x="251520" y="3140968"/>
            <a:ext cx="381642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1619672" y="836712"/>
            <a:ext cx="5904656" cy="584775"/>
          </a:xfrm>
          <a:prstGeom prst="rect">
            <a:avLst/>
          </a:prstGeom>
          <a:noFill/>
        </p:spPr>
        <p:txBody>
          <a:bodyPr wrap="square" rtlCol="0">
            <a:spAutoFit/>
          </a:bodyPr>
          <a:lstStyle/>
          <a:p>
            <a:r>
              <a:rPr lang="fr-FR" sz="3200" dirty="0" smtClean="0"/>
              <a:t>Prélèvements pour la gazométrie </a:t>
            </a:r>
            <a:endParaRPr lang="fr-FR"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www.diamonddiagnostics.com/images/instruments/IL_GEM_Premier_4000.jpg"/>
          <p:cNvPicPr>
            <a:picLocks noChangeAspect="1" noChangeArrowheads="1"/>
          </p:cNvPicPr>
          <p:nvPr/>
        </p:nvPicPr>
        <p:blipFill>
          <a:blip r:embed="rId2" cstate="print"/>
          <a:srcRect/>
          <a:stretch>
            <a:fillRect/>
          </a:stretch>
        </p:blipFill>
        <p:spPr bwMode="auto">
          <a:xfrm>
            <a:off x="395536" y="620688"/>
            <a:ext cx="439248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326" name="Picture 6" descr="https://upload.wikimedia.org/wikipedia/commons/c/c2/Cobas_b_121_Measurement_Chamber_(detail).jpg"/>
          <p:cNvPicPr>
            <a:picLocks noChangeAspect="1" noChangeArrowheads="1"/>
          </p:cNvPicPr>
          <p:nvPr/>
        </p:nvPicPr>
        <p:blipFill>
          <a:blip r:embed="rId3" cstate="print"/>
          <a:srcRect/>
          <a:stretch>
            <a:fillRect/>
          </a:stretch>
        </p:blipFill>
        <p:spPr bwMode="auto">
          <a:xfrm rot="5400000">
            <a:off x="4378288" y="1894520"/>
            <a:ext cx="5544616"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ages.slideplayer.fr/11/3036087/slides/slide_7.jpg"/>
          <p:cNvPicPr>
            <a:picLocks noChangeAspect="1" noChangeArrowheads="1"/>
          </p:cNvPicPr>
          <p:nvPr/>
        </p:nvPicPr>
        <p:blipFill>
          <a:blip r:embed="rId2" cstate="print"/>
          <a:srcRect/>
          <a:stretch>
            <a:fillRect/>
          </a:stretch>
        </p:blipFill>
        <p:spPr bwMode="auto">
          <a:xfrm>
            <a:off x="323528" y="404664"/>
            <a:ext cx="8460432" cy="5976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ésultat de recherche d'images pour &quot;conclusion&quot;"/>
          <p:cNvPicPr>
            <a:picLocks noChangeAspect="1" noChangeArrowheads="1"/>
          </p:cNvPicPr>
          <p:nvPr/>
        </p:nvPicPr>
        <p:blipFill>
          <a:blip r:embed="rId2" cstate="print"/>
          <a:srcRect/>
          <a:stretch>
            <a:fillRect/>
          </a:stretch>
        </p:blipFill>
        <p:spPr bwMode="auto">
          <a:xfrm>
            <a:off x="323528" y="1412776"/>
            <a:ext cx="6048672"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8" name="AutoShape 2" descr="Résultat de recherche d'images pour &quot;conclus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0" name="AutoShape 4" descr="Résultat de recherche d'images pour &quot;conclus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222" name="Picture 6" descr="http://magoosh.com/sat/files/2015/02/tcftc_img15.jpg"/>
          <p:cNvPicPr>
            <a:picLocks noChangeAspect="1" noChangeArrowheads="1"/>
          </p:cNvPicPr>
          <p:nvPr/>
        </p:nvPicPr>
        <p:blipFill>
          <a:blip r:embed="rId3" cstate="print"/>
          <a:srcRect/>
          <a:stretch>
            <a:fillRect/>
          </a:stretch>
        </p:blipFill>
        <p:spPr bwMode="auto">
          <a:xfrm>
            <a:off x="6588224" y="2132856"/>
            <a:ext cx="2304256"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2492896"/>
            <a:ext cx="7344816" cy="830997"/>
          </a:xfrm>
          <a:prstGeom prst="rect">
            <a:avLst/>
          </a:prstGeom>
          <a:noFill/>
        </p:spPr>
        <p:txBody>
          <a:bodyPr wrap="square" rtlCol="0">
            <a:spAutoFit/>
          </a:bodyPr>
          <a:lstStyle/>
          <a:p>
            <a:r>
              <a:rPr lang="fr-FR" sz="4800" dirty="0" smtClean="0"/>
              <a:t> </a:t>
            </a:r>
            <a:r>
              <a:rPr lang="fr-FR" sz="4800" dirty="0" smtClean="0"/>
              <a:t>medi-bioche.yolasite.com</a:t>
            </a:r>
            <a:endParaRPr lang="fr-FR"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214290"/>
            <a:ext cx="6215106" cy="642942"/>
          </a:xfrm>
        </p:spPr>
        <p:txBody>
          <a:bodyPr/>
          <a:lstStyle/>
          <a:p>
            <a:pPr algn="ctr"/>
            <a:r>
              <a:rPr lang="fr-FR" dirty="0" smtClean="0">
                <a:latin typeface="Algerian" pitchFamily="82" charset="0"/>
              </a:rPr>
              <a:t>APPROCHE DE STEWART</a:t>
            </a:r>
            <a:endParaRPr lang="fr-FR" dirty="0">
              <a:latin typeface="Algerian" pitchFamily="82" charset="0"/>
            </a:endParaRPr>
          </a:p>
        </p:txBody>
      </p:sp>
      <p:sp>
        <p:nvSpPr>
          <p:cNvPr id="3" name="ZoneTexte 2"/>
          <p:cNvSpPr txBox="1"/>
          <p:nvPr/>
        </p:nvSpPr>
        <p:spPr>
          <a:xfrm>
            <a:off x="642910" y="1357298"/>
            <a:ext cx="8786842" cy="830997"/>
          </a:xfrm>
          <a:prstGeom prst="rect">
            <a:avLst/>
          </a:prstGeom>
          <a:noFill/>
        </p:spPr>
        <p:txBody>
          <a:bodyPr wrap="square" rtlCol="0">
            <a:spAutoFit/>
          </a:bodyPr>
          <a:lstStyle/>
          <a:p>
            <a:r>
              <a:rPr lang="fr-FR" sz="2400" b="1" dirty="0" smtClean="0"/>
              <a:t>Pour   Stewart  l’équilibre acide base  dépend de 3 principaux facteurs qui sont indépenda</a:t>
            </a:r>
            <a:r>
              <a:rPr lang="fr-FR" sz="2400" dirty="0" smtClean="0"/>
              <a:t>nts : </a:t>
            </a:r>
          </a:p>
        </p:txBody>
      </p:sp>
      <p:sp>
        <p:nvSpPr>
          <p:cNvPr id="4" name="ZoneTexte 3"/>
          <p:cNvSpPr txBox="1"/>
          <p:nvPr/>
        </p:nvSpPr>
        <p:spPr>
          <a:xfrm>
            <a:off x="1357290" y="2214554"/>
            <a:ext cx="7358114" cy="2862322"/>
          </a:xfrm>
          <a:prstGeom prst="rect">
            <a:avLst/>
          </a:prstGeom>
          <a:noFill/>
        </p:spPr>
        <p:txBody>
          <a:bodyPr wrap="square" rtlCol="0">
            <a:spAutoFit/>
          </a:bodyPr>
          <a:lstStyle/>
          <a:p>
            <a:pPr>
              <a:lnSpc>
                <a:spcPct val="250000"/>
              </a:lnSpc>
              <a:buFont typeface="Wingdings" pitchFamily="2" charset="2"/>
              <a:buChar char="Ø"/>
            </a:pPr>
            <a:r>
              <a:rPr lang="fr-FR" sz="2400" dirty="0" smtClean="0">
                <a:solidFill>
                  <a:schemeClr val="accent4">
                    <a:lumMod val="60000"/>
                    <a:lumOff val="40000"/>
                  </a:schemeClr>
                </a:solidFill>
              </a:rPr>
              <a:t>  </a:t>
            </a:r>
            <a:r>
              <a:rPr lang="fr-FR" sz="2400" b="1" dirty="0" smtClean="0">
                <a:solidFill>
                  <a:schemeClr val="accent4">
                    <a:lumMod val="60000"/>
                    <a:lumOff val="40000"/>
                  </a:schemeClr>
                </a:solidFill>
              </a:rPr>
              <a:t>PaCO2</a:t>
            </a:r>
          </a:p>
          <a:p>
            <a:pPr>
              <a:lnSpc>
                <a:spcPct val="250000"/>
              </a:lnSpc>
              <a:buFont typeface="Wingdings" pitchFamily="2" charset="2"/>
              <a:buChar char="Ø"/>
            </a:pPr>
            <a:r>
              <a:rPr lang="fr-FR" sz="2000" b="1" dirty="0" smtClean="0">
                <a:solidFill>
                  <a:schemeClr val="accent4">
                    <a:lumMod val="60000"/>
                    <a:lumOff val="40000"/>
                  </a:schemeClr>
                </a:solidFill>
              </a:rPr>
              <a:t>   </a:t>
            </a:r>
            <a:r>
              <a:rPr lang="fr-FR" sz="2400" b="1" dirty="0" smtClean="0">
                <a:solidFill>
                  <a:schemeClr val="accent4">
                    <a:lumMod val="60000"/>
                    <a:lumOff val="40000"/>
                  </a:schemeClr>
                </a:solidFill>
              </a:rPr>
              <a:t>SID </a:t>
            </a:r>
            <a:r>
              <a:rPr lang="fr-FR" sz="2400" b="1" i="1" dirty="0" smtClean="0">
                <a:solidFill>
                  <a:schemeClr val="accent4">
                    <a:lumMod val="60000"/>
                    <a:lumOff val="40000"/>
                  </a:schemeClr>
                </a:solidFill>
              </a:rPr>
              <a:t>( strong ion difference</a:t>
            </a:r>
            <a:r>
              <a:rPr lang="fr-FR" sz="2400" b="1" dirty="0" smtClean="0">
                <a:solidFill>
                  <a:schemeClr val="accent4">
                    <a:lumMod val="60000"/>
                    <a:lumOff val="40000"/>
                  </a:schemeClr>
                </a:solidFill>
              </a:rPr>
              <a:t>)</a:t>
            </a:r>
          </a:p>
          <a:p>
            <a:pPr>
              <a:lnSpc>
                <a:spcPct val="250000"/>
              </a:lnSpc>
              <a:buFont typeface="Wingdings" pitchFamily="2" charset="2"/>
              <a:buChar char="Ø"/>
            </a:pPr>
            <a:r>
              <a:rPr lang="fr-FR" sz="2000" b="1" dirty="0" smtClean="0">
                <a:solidFill>
                  <a:schemeClr val="accent4">
                    <a:lumMod val="60000"/>
                    <a:lumOff val="40000"/>
                  </a:schemeClr>
                </a:solidFill>
              </a:rPr>
              <a:t> </a:t>
            </a:r>
            <a:r>
              <a:rPr lang="fr-FR" sz="2000" b="1" dirty="0" smtClean="0"/>
              <a:t> </a:t>
            </a:r>
            <a:r>
              <a:rPr lang="fr-FR" sz="2400" b="1" dirty="0" smtClean="0">
                <a:solidFill>
                  <a:schemeClr val="accent4">
                    <a:lumMod val="60000"/>
                    <a:lumOff val="40000"/>
                  </a:schemeClr>
                </a:solidFill>
              </a:rPr>
              <a:t>Concentration  des acides faibles non  volatils (</a:t>
            </a:r>
            <a:r>
              <a:rPr lang="fr-FR" sz="2400" b="1" dirty="0" err="1" smtClean="0">
                <a:solidFill>
                  <a:schemeClr val="accent4">
                    <a:lumMod val="60000"/>
                    <a:lumOff val="40000"/>
                  </a:schemeClr>
                </a:solidFill>
              </a:rPr>
              <a:t>Atot</a:t>
            </a:r>
            <a:r>
              <a:rPr lang="fr-FR" sz="2400" b="1" dirty="0" smtClean="0">
                <a:solidFill>
                  <a:schemeClr val="accent4">
                    <a:lumMod val="60000"/>
                    <a:lumOff val="40000"/>
                  </a:schemeClr>
                </a:solidFill>
              </a:rPr>
              <a:t>)</a:t>
            </a:r>
            <a:endParaRPr lang="fr-FR" sz="2400" b="1" dirty="0">
              <a:solidFill>
                <a:schemeClr val="accent4">
                  <a:lumMod val="60000"/>
                  <a:lumOff val="40000"/>
                </a:schemeClr>
              </a:solidFill>
            </a:endParaRPr>
          </a:p>
        </p:txBody>
      </p:sp>
      <p:sp>
        <p:nvSpPr>
          <p:cNvPr id="5" name="ZoneTexte 4"/>
          <p:cNvSpPr txBox="1"/>
          <p:nvPr/>
        </p:nvSpPr>
        <p:spPr>
          <a:xfrm>
            <a:off x="7286612" y="6000768"/>
            <a:ext cx="1857388"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3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3042" y="214290"/>
            <a:ext cx="6286544" cy="642942"/>
          </a:xfrm>
        </p:spPr>
        <p:txBody>
          <a:bodyPr/>
          <a:lstStyle/>
          <a:p>
            <a:r>
              <a:rPr lang="fr-FR" dirty="0" smtClean="0">
                <a:latin typeface="Algerian" pitchFamily="82" charset="0"/>
              </a:rPr>
              <a:t>APPROCHE DE STEWART</a:t>
            </a:r>
            <a:endParaRPr lang="fr-FR" dirty="0"/>
          </a:p>
        </p:txBody>
      </p:sp>
      <p:sp>
        <p:nvSpPr>
          <p:cNvPr id="3" name="ZoneTexte 2"/>
          <p:cNvSpPr txBox="1"/>
          <p:nvPr/>
        </p:nvSpPr>
        <p:spPr>
          <a:xfrm>
            <a:off x="928662" y="1285860"/>
            <a:ext cx="4572032" cy="523220"/>
          </a:xfrm>
          <a:prstGeom prst="rect">
            <a:avLst/>
          </a:prstGeom>
          <a:noFill/>
        </p:spPr>
        <p:txBody>
          <a:bodyPr wrap="square" rtlCol="0">
            <a:spAutoFit/>
          </a:bodyPr>
          <a:lstStyle/>
          <a:p>
            <a:r>
              <a:rPr lang="fr-FR" sz="2800" b="1" u="sng" dirty="0" smtClean="0">
                <a:solidFill>
                  <a:schemeClr val="accent5">
                    <a:lumMod val="40000"/>
                    <a:lumOff val="60000"/>
                  </a:schemeClr>
                </a:solidFill>
              </a:rPr>
              <a:t>SID ( strong ion difference)</a:t>
            </a:r>
            <a:endParaRPr lang="fr-FR" sz="2800" b="1" u="sng" dirty="0">
              <a:solidFill>
                <a:schemeClr val="accent5">
                  <a:lumMod val="40000"/>
                  <a:lumOff val="60000"/>
                </a:schemeClr>
              </a:solidFill>
            </a:endParaRPr>
          </a:p>
        </p:txBody>
      </p:sp>
      <p:sp>
        <p:nvSpPr>
          <p:cNvPr id="4" name="ZoneTexte 3"/>
          <p:cNvSpPr txBox="1"/>
          <p:nvPr/>
        </p:nvSpPr>
        <p:spPr>
          <a:xfrm>
            <a:off x="571472" y="2143116"/>
            <a:ext cx="8358246" cy="1477328"/>
          </a:xfrm>
          <a:prstGeom prst="rect">
            <a:avLst/>
          </a:prstGeom>
          <a:noFill/>
        </p:spPr>
        <p:txBody>
          <a:bodyPr wrap="square" rtlCol="0">
            <a:spAutoFit/>
          </a:bodyPr>
          <a:lstStyle/>
          <a:p>
            <a:r>
              <a:rPr lang="fr-FR" sz="2400" dirty="0" smtClean="0"/>
              <a:t>le SID représente la différence entre la somme des cations forts (i.e. cations totalement dissociés quel que soit le pH)  et la somme des anions forts.</a:t>
            </a:r>
          </a:p>
          <a:p>
            <a:endParaRPr lang="fr-FR" dirty="0"/>
          </a:p>
        </p:txBody>
      </p:sp>
      <p:sp>
        <p:nvSpPr>
          <p:cNvPr id="5" name="ZoneTexte 4"/>
          <p:cNvSpPr txBox="1"/>
          <p:nvPr/>
        </p:nvSpPr>
        <p:spPr>
          <a:xfrm>
            <a:off x="642910" y="4143380"/>
            <a:ext cx="8143932" cy="707886"/>
          </a:xfrm>
          <a:prstGeom prst="rect">
            <a:avLst/>
          </a:prstGeom>
          <a:noFill/>
        </p:spPr>
        <p:txBody>
          <a:bodyPr wrap="square" rtlCol="0">
            <a:spAutoFit/>
          </a:bodyPr>
          <a:lstStyle/>
          <a:p>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SID = (Na</a:t>
            </a:r>
            <a:r>
              <a:rPr lang="fr-FR" sz="20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 K</a:t>
            </a:r>
            <a:r>
              <a:rPr lang="fr-FR" sz="20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 Mg</a:t>
            </a:r>
            <a:r>
              <a:rPr lang="fr-FR" sz="20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2+</a:t>
            </a:r>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 Ca</a:t>
            </a:r>
            <a:r>
              <a:rPr lang="fr-FR" sz="20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2+</a:t>
            </a:r>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 (Cl</a:t>
            </a:r>
            <a:r>
              <a:rPr lang="fr-FR" sz="2000" b="1" baseline="300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 autres anions forts) = 40 ±2 </a:t>
            </a:r>
            <a:r>
              <a:rPr lang="fr-FR" sz="20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meq</a:t>
            </a:r>
            <a:r>
              <a:rPr lang="fr-FR"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/L </a:t>
            </a:r>
          </a:p>
          <a:p>
            <a:endPar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ZoneTexte 5"/>
          <p:cNvSpPr txBox="1"/>
          <p:nvPr/>
        </p:nvSpPr>
        <p:spPr>
          <a:xfrm>
            <a:off x="1428728" y="5214950"/>
            <a:ext cx="6929486" cy="1200329"/>
          </a:xfrm>
          <a:prstGeom prst="rect">
            <a:avLst/>
          </a:prstGeom>
          <a:noFill/>
        </p:spPr>
        <p:txBody>
          <a:bodyPr wrap="square" rtlCol="0">
            <a:spAutoFit/>
          </a:bodyPr>
          <a:lstStyle/>
          <a:p>
            <a:r>
              <a:rPr lang="fr-FR" sz="2400" b="1" dirty="0" smtClean="0">
                <a:solidFill>
                  <a:srgbClr val="FFFF00"/>
                </a:solidFill>
              </a:rPr>
              <a:t>Les Autres anions forts désignés par XA- </a:t>
            </a:r>
            <a:r>
              <a:rPr lang="fr-FR" sz="2400" dirty="0" smtClean="0"/>
              <a:t>sont :                                           le lactate; corps cétoniques , aspirine , méthanol,      les sulfates.</a:t>
            </a:r>
            <a:endParaRPr lang="fr-FR" sz="2400" dirty="0"/>
          </a:p>
        </p:txBody>
      </p:sp>
      <p:sp>
        <p:nvSpPr>
          <p:cNvPr id="8" name="ZoneTexte 7"/>
          <p:cNvSpPr txBox="1"/>
          <p:nvPr/>
        </p:nvSpPr>
        <p:spPr>
          <a:xfrm>
            <a:off x="7143736" y="6072206"/>
            <a:ext cx="2000264"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2425479"/>
            <a:ext cx="8429652" cy="646331"/>
          </a:xfrm>
          <a:prstGeom prst="rect">
            <a:avLst/>
          </a:prstGeom>
          <a:noFill/>
        </p:spPr>
        <p:txBody>
          <a:bodyPr wrap="square" rtlCol="0">
            <a:spAutoFit/>
          </a:bodyPr>
          <a:lstStyle/>
          <a:p>
            <a:r>
              <a:rPr lang="fr-FR" sz="3600" dirty="0" smtClean="0"/>
              <a:t>ACIDES VOLATILS =  13000 – 15000 </a:t>
            </a:r>
            <a:r>
              <a:rPr lang="fr-FR" sz="3600" dirty="0" err="1" smtClean="0"/>
              <a:t>mmol</a:t>
            </a:r>
            <a:r>
              <a:rPr lang="fr-FR" sz="3600" dirty="0" smtClean="0"/>
              <a:t>/J</a:t>
            </a:r>
            <a:endParaRPr lang="fr-FR" sz="3600" dirty="0"/>
          </a:p>
        </p:txBody>
      </p:sp>
      <p:sp>
        <p:nvSpPr>
          <p:cNvPr id="6" name="ZoneTexte 5"/>
          <p:cNvSpPr txBox="1"/>
          <p:nvPr/>
        </p:nvSpPr>
        <p:spPr>
          <a:xfrm>
            <a:off x="857224" y="4006998"/>
            <a:ext cx="7286676" cy="707886"/>
          </a:xfrm>
          <a:prstGeom prst="rect">
            <a:avLst/>
          </a:prstGeom>
          <a:noFill/>
        </p:spPr>
        <p:txBody>
          <a:bodyPr wrap="square" rtlCol="0">
            <a:spAutoFit/>
          </a:bodyPr>
          <a:lstStyle/>
          <a:p>
            <a:r>
              <a:rPr lang="fr-FR" sz="4000" dirty="0" smtClean="0"/>
              <a:t>ACIDES FIXES =  50 – 100 </a:t>
            </a:r>
            <a:r>
              <a:rPr lang="fr-FR" sz="4000" dirty="0" err="1" smtClean="0"/>
              <a:t>mmol</a:t>
            </a:r>
            <a:r>
              <a:rPr lang="fr-FR" sz="4000" dirty="0" smtClean="0"/>
              <a:t>/J </a:t>
            </a:r>
            <a:endParaRPr lang="fr-FR" sz="4000" dirty="0"/>
          </a:p>
        </p:txBody>
      </p:sp>
      <p:sp>
        <p:nvSpPr>
          <p:cNvPr id="7" name="ZoneTexte 6"/>
          <p:cNvSpPr txBox="1"/>
          <p:nvPr/>
        </p:nvSpPr>
        <p:spPr>
          <a:xfrm>
            <a:off x="1643042" y="428604"/>
            <a:ext cx="6500858" cy="523220"/>
          </a:xfrm>
          <a:prstGeom prst="rect">
            <a:avLst/>
          </a:prstGeom>
          <a:noFill/>
        </p:spPr>
        <p:txBody>
          <a:bodyPr wrap="square" rtlCol="0">
            <a:spAutoFit/>
          </a:bodyPr>
          <a:lstStyle/>
          <a:p>
            <a:r>
              <a:rPr lang="fr-FR" sz="2800" b="1" dirty="0" smtClean="0"/>
              <a:t>PRODUCTION QUOTIDIENNE D’ACIDES </a:t>
            </a:r>
            <a:endParaRPr lang="fr-FR"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14290"/>
            <a:ext cx="7772400" cy="642942"/>
          </a:xfrm>
        </p:spPr>
        <p:txBody>
          <a:bodyPr/>
          <a:lstStyle/>
          <a:p>
            <a:pPr algn="ctr"/>
            <a:r>
              <a:rPr lang="fr-FR" dirty="0" smtClean="0">
                <a:latin typeface="Algerian" pitchFamily="82" charset="0"/>
              </a:rPr>
              <a:t>APPROCHE DE STEWART</a:t>
            </a:r>
            <a:endParaRPr lang="fr-FR" dirty="0"/>
          </a:p>
        </p:txBody>
      </p:sp>
      <p:sp>
        <p:nvSpPr>
          <p:cNvPr id="4" name="Rectangle 3"/>
          <p:cNvSpPr/>
          <p:nvPr/>
        </p:nvSpPr>
        <p:spPr>
          <a:xfrm>
            <a:off x="6000760" y="1500174"/>
            <a:ext cx="1214446" cy="4500594"/>
          </a:xfrm>
          <a:prstGeom prst="rect">
            <a:avLst/>
          </a:prstGeom>
          <a:solidFill>
            <a:schemeClr val="tx1">
              <a:lumMod val="50000"/>
            </a:schemeClr>
          </a:solidFill>
          <a:effectLst>
            <a:glow rad="63500">
              <a:schemeClr val="accent2">
                <a:alpha val="45000"/>
                <a:satMod val="120000"/>
              </a:schemeClr>
            </a:glow>
            <a:outerShdw blurRad="50800" dist="38100" dir="8100000" algn="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cxnSp>
        <p:nvCxnSpPr>
          <p:cNvPr id="8" name="Connecteur droit 7"/>
          <p:cNvCxnSpPr/>
          <p:nvPr/>
        </p:nvCxnSpPr>
        <p:spPr>
          <a:xfrm>
            <a:off x="6000760" y="2214554"/>
            <a:ext cx="1214446" cy="1588"/>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6000760" y="2643182"/>
            <a:ext cx="1214446" cy="1588"/>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Connecteur droit 9"/>
          <p:cNvCxnSpPr/>
          <p:nvPr/>
        </p:nvCxnSpPr>
        <p:spPr>
          <a:xfrm>
            <a:off x="6000760" y="2928934"/>
            <a:ext cx="1214446" cy="1588"/>
          </a:xfrm>
          <a:prstGeom prst="line">
            <a:avLst/>
          </a:prstGeom>
          <a:ln w="28575"/>
        </p:spPr>
        <p:style>
          <a:lnRef idx="1">
            <a:schemeClr val="dk1"/>
          </a:lnRef>
          <a:fillRef idx="0">
            <a:schemeClr val="dk1"/>
          </a:fillRef>
          <a:effectRef idx="0">
            <a:schemeClr val="dk1"/>
          </a:effectRef>
          <a:fontRef idx="minor">
            <a:schemeClr val="tx1"/>
          </a:fontRef>
        </p:style>
      </p:cxnSp>
      <p:grpSp>
        <p:nvGrpSpPr>
          <p:cNvPr id="27" name="Groupe 26"/>
          <p:cNvGrpSpPr/>
          <p:nvPr/>
        </p:nvGrpSpPr>
        <p:grpSpPr>
          <a:xfrm>
            <a:off x="4429124" y="1500174"/>
            <a:ext cx="1214446" cy="4500594"/>
            <a:chOff x="4286248" y="1500174"/>
            <a:chExt cx="1214446" cy="4500594"/>
          </a:xfrm>
        </p:grpSpPr>
        <p:sp>
          <p:nvSpPr>
            <p:cNvPr id="3" name="Rectangle 2"/>
            <p:cNvSpPr/>
            <p:nvPr/>
          </p:nvSpPr>
          <p:spPr>
            <a:xfrm>
              <a:off x="4286248" y="1500174"/>
              <a:ext cx="1214446" cy="4500594"/>
            </a:xfrm>
            <a:prstGeom prst="rect">
              <a:avLst/>
            </a:prstGeom>
            <a:solidFill>
              <a:schemeClr val="tx1">
                <a:lumMod val="50000"/>
              </a:schemeClr>
            </a:solidFill>
            <a:effectLst>
              <a:glow rad="63500">
                <a:schemeClr val="accent2">
                  <a:alpha val="45000"/>
                  <a:satMod val="120000"/>
                </a:schemeClr>
              </a:glow>
              <a:outerShdw blurRad="50800" dist="38100" dir="8100000" algn="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1" name="ZoneTexte 10"/>
            <p:cNvSpPr txBox="1"/>
            <p:nvPr/>
          </p:nvSpPr>
          <p:spPr>
            <a:xfrm>
              <a:off x="4572000" y="3929066"/>
              <a:ext cx="785818" cy="461665"/>
            </a:xfrm>
            <a:prstGeom prst="rect">
              <a:avLst/>
            </a:prstGeom>
            <a:noFill/>
          </p:spPr>
          <p:txBody>
            <a:bodyPr wrap="square" rtlCol="0">
              <a:spAutoFit/>
            </a:bodyPr>
            <a:lstStyle/>
            <a:p>
              <a:r>
                <a:rPr lang="fr-FR" sz="2400" b="1" dirty="0" smtClean="0"/>
                <a:t>Na⁺</a:t>
              </a:r>
              <a:endParaRPr lang="fr-FR" sz="2400" b="1" dirty="0"/>
            </a:p>
          </p:txBody>
        </p:sp>
        <p:sp>
          <p:nvSpPr>
            <p:cNvPr id="12" name="ZoneTexte 11"/>
            <p:cNvSpPr txBox="1"/>
            <p:nvPr/>
          </p:nvSpPr>
          <p:spPr>
            <a:xfrm>
              <a:off x="4572000" y="2928934"/>
              <a:ext cx="785818" cy="461665"/>
            </a:xfrm>
            <a:prstGeom prst="rect">
              <a:avLst/>
            </a:prstGeom>
            <a:noFill/>
          </p:spPr>
          <p:txBody>
            <a:bodyPr wrap="square" rtlCol="0">
              <a:spAutoFit/>
            </a:bodyPr>
            <a:lstStyle/>
            <a:p>
              <a:r>
                <a:rPr lang="fr-FR" sz="2400" b="1" dirty="0" smtClean="0"/>
                <a:t>K⁺</a:t>
              </a:r>
              <a:endParaRPr lang="fr-FR" sz="2400" b="1" dirty="0"/>
            </a:p>
          </p:txBody>
        </p:sp>
        <p:sp>
          <p:nvSpPr>
            <p:cNvPr id="13" name="ZoneTexte 12"/>
            <p:cNvSpPr txBox="1"/>
            <p:nvPr/>
          </p:nvSpPr>
          <p:spPr>
            <a:xfrm>
              <a:off x="4643438" y="2357430"/>
              <a:ext cx="785818" cy="461665"/>
            </a:xfrm>
            <a:prstGeom prst="rect">
              <a:avLst/>
            </a:prstGeom>
            <a:noFill/>
          </p:spPr>
          <p:txBody>
            <a:bodyPr wrap="square" rtlCol="0">
              <a:spAutoFit/>
            </a:bodyPr>
            <a:lstStyle/>
            <a:p>
              <a:r>
                <a:rPr lang="fr-FR" sz="2400" b="1" dirty="0" smtClean="0"/>
                <a:t>Ca⁺⁺</a:t>
              </a:r>
              <a:endParaRPr lang="fr-FR" sz="2400" b="1" dirty="0"/>
            </a:p>
          </p:txBody>
        </p:sp>
        <p:sp>
          <p:nvSpPr>
            <p:cNvPr id="14" name="ZoneTexte 13"/>
            <p:cNvSpPr txBox="1"/>
            <p:nvPr/>
          </p:nvSpPr>
          <p:spPr>
            <a:xfrm>
              <a:off x="4357686" y="1714488"/>
              <a:ext cx="1081094" cy="461665"/>
            </a:xfrm>
            <a:prstGeom prst="rect">
              <a:avLst/>
            </a:prstGeom>
            <a:noFill/>
          </p:spPr>
          <p:txBody>
            <a:bodyPr wrap="square" rtlCol="0">
              <a:spAutoFit/>
            </a:bodyPr>
            <a:lstStyle/>
            <a:p>
              <a:r>
                <a:rPr lang="fr-FR" sz="2400" b="1" dirty="0" smtClean="0"/>
                <a:t>Mg⁺⁺</a:t>
              </a:r>
              <a:endParaRPr lang="fr-FR" sz="2400" b="1" dirty="0"/>
            </a:p>
          </p:txBody>
        </p:sp>
      </p:grpSp>
      <p:sp>
        <p:nvSpPr>
          <p:cNvPr id="15" name="ZoneTexte 14"/>
          <p:cNvSpPr txBox="1"/>
          <p:nvPr/>
        </p:nvSpPr>
        <p:spPr>
          <a:xfrm>
            <a:off x="4857752" y="928670"/>
            <a:ext cx="428628" cy="584775"/>
          </a:xfrm>
          <a:prstGeom prst="rect">
            <a:avLst/>
          </a:prstGeom>
          <a:noFill/>
        </p:spPr>
        <p:txBody>
          <a:bodyPr wrap="square" rtlCol="0">
            <a:spAutoFit/>
          </a:bodyPr>
          <a:lstStyle/>
          <a:p>
            <a:r>
              <a:rPr lang="fr-FR" sz="3200" dirty="0" smtClean="0"/>
              <a:t>+</a:t>
            </a:r>
            <a:endParaRPr lang="fr-FR" sz="3200" dirty="0"/>
          </a:p>
        </p:txBody>
      </p:sp>
      <p:sp>
        <p:nvSpPr>
          <p:cNvPr id="16" name="ZoneTexte 15"/>
          <p:cNvSpPr txBox="1"/>
          <p:nvPr/>
        </p:nvSpPr>
        <p:spPr>
          <a:xfrm>
            <a:off x="6429388" y="857232"/>
            <a:ext cx="500066" cy="646331"/>
          </a:xfrm>
          <a:prstGeom prst="rect">
            <a:avLst/>
          </a:prstGeom>
          <a:noFill/>
        </p:spPr>
        <p:txBody>
          <a:bodyPr wrap="square" rtlCol="0">
            <a:spAutoFit/>
          </a:bodyPr>
          <a:lstStyle/>
          <a:p>
            <a:r>
              <a:rPr lang="fr-FR" sz="3600" dirty="0" smtClean="0"/>
              <a:t>-</a:t>
            </a:r>
            <a:endParaRPr lang="fr-FR" sz="3600" dirty="0"/>
          </a:p>
        </p:txBody>
      </p:sp>
      <p:sp>
        <p:nvSpPr>
          <p:cNvPr id="17" name="ZoneTexte 16"/>
          <p:cNvSpPr txBox="1"/>
          <p:nvPr/>
        </p:nvSpPr>
        <p:spPr>
          <a:xfrm>
            <a:off x="6072198" y="1571612"/>
            <a:ext cx="1285884" cy="461665"/>
          </a:xfrm>
          <a:prstGeom prst="rect">
            <a:avLst/>
          </a:prstGeom>
          <a:noFill/>
        </p:spPr>
        <p:txBody>
          <a:bodyPr wrap="square" rtlCol="0">
            <a:spAutoFit/>
          </a:bodyPr>
          <a:lstStyle/>
          <a:p>
            <a:r>
              <a:rPr lang="fr-FR" sz="2400" b="1" dirty="0" smtClean="0"/>
              <a:t>HCO3¯</a:t>
            </a:r>
            <a:endParaRPr lang="fr-FR" sz="2400" b="1" dirty="0"/>
          </a:p>
        </p:txBody>
      </p:sp>
      <p:sp>
        <p:nvSpPr>
          <p:cNvPr id="18" name="ZoneTexte 17"/>
          <p:cNvSpPr txBox="1"/>
          <p:nvPr/>
        </p:nvSpPr>
        <p:spPr>
          <a:xfrm>
            <a:off x="6286512" y="2143116"/>
            <a:ext cx="857256" cy="461665"/>
          </a:xfrm>
          <a:prstGeom prst="rect">
            <a:avLst/>
          </a:prstGeom>
          <a:noFill/>
        </p:spPr>
        <p:txBody>
          <a:bodyPr wrap="square" rtlCol="0">
            <a:spAutoFit/>
          </a:bodyPr>
          <a:lstStyle/>
          <a:p>
            <a:r>
              <a:rPr lang="fr-FR" sz="2400" b="1" dirty="0" err="1" smtClean="0"/>
              <a:t>Alb</a:t>
            </a:r>
            <a:r>
              <a:rPr lang="fr-FR" sz="2400" b="1" dirty="0" smtClean="0"/>
              <a:t>¯</a:t>
            </a:r>
            <a:endParaRPr lang="fr-FR" sz="2400" b="1" dirty="0"/>
          </a:p>
        </p:txBody>
      </p:sp>
      <p:sp>
        <p:nvSpPr>
          <p:cNvPr id="19" name="ZoneTexte 18"/>
          <p:cNvSpPr txBox="1"/>
          <p:nvPr/>
        </p:nvSpPr>
        <p:spPr>
          <a:xfrm>
            <a:off x="6143636" y="2571744"/>
            <a:ext cx="714380" cy="461665"/>
          </a:xfrm>
          <a:prstGeom prst="rect">
            <a:avLst/>
          </a:prstGeom>
          <a:noFill/>
        </p:spPr>
        <p:txBody>
          <a:bodyPr wrap="square" rtlCol="0">
            <a:spAutoFit/>
          </a:bodyPr>
          <a:lstStyle/>
          <a:p>
            <a:r>
              <a:rPr lang="fr-FR" sz="2400" b="1" dirty="0" smtClean="0"/>
              <a:t>Pi¯</a:t>
            </a:r>
            <a:endParaRPr lang="fr-FR" sz="2400" b="1" dirty="0"/>
          </a:p>
        </p:txBody>
      </p:sp>
      <p:sp>
        <p:nvSpPr>
          <p:cNvPr id="20" name="ZoneTexte 19"/>
          <p:cNvSpPr txBox="1"/>
          <p:nvPr/>
        </p:nvSpPr>
        <p:spPr>
          <a:xfrm>
            <a:off x="6215074" y="4286256"/>
            <a:ext cx="1357322" cy="461665"/>
          </a:xfrm>
          <a:prstGeom prst="rect">
            <a:avLst/>
          </a:prstGeom>
          <a:noFill/>
        </p:spPr>
        <p:txBody>
          <a:bodyPr wrap="square" rtlCol="0">
            <a:spAutoFit/>
          </a:bodyPr>
          <a:lstStyle/>
          <a:p>
            <a:r>
              <a:rPr lang="fr-FR" sz="2400" b="1" dirty="0" smtClean="0"/>
              <a:t>Cl¯</a:t>
            </a:r>
            <a:endParaRPr lang="fr-FR" sz="2400" b="1" dirty="0"/>
          </a:p>
        </p:txBody>
      </p:sp>
      <p:cxnSp>
        <p:nvCxnSpPr>
          <p:cNvPr id="21" name="Connecteur droit 20"/>
          <p:cNvCxnSpPr/>
          <p:nvPr/>
        </p:nvCxnSpPr>
        <p:spPr>
          <a:xfrm>
            <a:off x="6000760" y="3214686"/>
            <a:ext cx="1214446" cy="1588"/>
          </a:xfrm>
          <a:prstGeom prst="line">
            <a:avLst/>
          </a:prstGeom>
          <a:ln w="28575"/>
        </p:spPr>
        <p:style>
          <a:lnRef idx="1">
            <a:schemeClr val="dk1"/>
          </a:lnRef>
          <a:fillRef idx="0">
            <a:schemeClr val="dk1"/>
          </a:fillRef>
          <a:effectRef idx="0">
            <a:schemeClr val="dk1"/>
          </a:effectRef>
          <a:fontRef idx="minor">
            <a:schemeClr val="tx1"/>
          </a:fontRef>
        </p:style>
      </p:cxnSp>
      <p:sp>
        <p:nvSpPr>
          <p:cNvPr id="22" name="ZoneTexte 21"/>
          <p:cNvSpPr txBox="1"/>
          <p:nvPr/>
        </p:nvSpPr>
        <p:spPr>
          <a:xfrm>
            <a:off x="6500826" y="2857496"/>
            <a:ext cx="857256" cy="461665"/>
          </a:xfrm>
          <a:prstGeom prst="rect">
            <a:avLst/>
          </a:prstGeom>
          <a:noFill/>
        </p:spPr>
        <p:txBody>
          <a:bodyPr wrap="square" rtlCol="0">
            <a:spAutoFit/>
          </a:bodyPr>
          <a:lstStyle/>
          <a:p>
            <a:r>
              <a:rPr lang="fr-FR" sz="2400" b="1" dirty="0" smtClean="0"/>
              <a:t>XA¯</a:t>
            </a:r>
            <a:endParaRPr lang="fr-FR" sz="2400" b="1" dirty="0"/>
          </a:p>
        </p:txBody>
      </p:sp>
      <p:sp>
        <p:nvSpPr>
          <p:cNvPr id="23" name="Accolade fermante 22"/>
          <p:cNvSpPr/>
          <p:nvPr/>
        </p:nvSpPr>
        <p:spPr>
          <a:xfrm>
            <a:off x="7358082" y="1571612"/>
            <a:ext cx="714380" cy="1357322"/>
          </a:xfrm>
          <a:prstGeom prst="righ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24" name="ZoneTexte 23"/>
          <p:cNvSpPr txBox="1"/>
          <p:nvPr/>
        </p:nvSpPr>
        <p:spPr>
          <a:xfrm>
            <a:off x="8286744" y="2000240"/>
            <a:ext cx="857256" cy="400110"/>
          </a:xfrm>
          <a:prstGeom prst="rect">
            <a:avLst/>
          </a:prstGeom>
          <a:noFill/>
        </p:spPr>
        <p:txBody>
          <a:bodyPr wrap="square" rtlCol="0">
            <a:spAutoFit/>
          </a:bodyPr>
          <a:lstStyle/>
          <a:p>
            <a:r>
              <a:rPr lang="fr-FR" sz="2000" b="1" dirty="0" smtClean="0">
                <a:solidFill>
                  <a:srgbClr val="FFFF00"/>
                </a:solidFill>
              </a:rPr>
              <a:t>SID</a:t>
            </a:r>
            <a:endParaRPr lang="fr-FR" sz="2000" b="1" dirty="0">
              <a:solidFill>
                <a:srgbClr val="FFFF00"/>
              </a:solidFill>
            </a:endParaRPr>
          </a:p>
        </p:txBody>
      </p:sp>
      <p:sp>
        <p:nvSpPr>
          <p:cNvPr id="26" name="ZoneTexte 25"/>
          <p:cNvSpPr txBox="1"/>
          <p:nvPr/>
        </p:nvSpPr>
        <p:spPr>
          <a:xfrm>
            <a:off x="428596" y="2714620"/>
            <a:ext cx="3357586" cy="400110"/>
          </a:xfrm>
          <a:prstGeom prst="rect">
            <a:avLst/>
          </a:prstGeom>
          <a:noFill/>
        </p:spPr>
        <p:txBody>
          <a:bodyPr wrap="square" rtlCol="0">
            <a:spAutoFit/>
          </a:bodyPr>
          <a:lstStyle/>
          <a:p>
            <a:r>
              <a:rPr lang="fr-FR" sz="2000" b="1" dirty="0" smtClean="0">
                <a:solidFill>
                  <a:srgbClr val="FFFF00"/>
                </a:solidFill>
              </a:rPr>
              <a:t>SID = HCO3-  +  ALb-  +  Pi-</a:t>
            </a:r>
            <a:endParaRPr lang="fr-FR" sz="2000" b="1" dirty="0">
              <a:solidFill>
                <a:srgbClr val="FFFF00"/>
              </a:solidFill>
            </a:endParaRPr>
          </a:p>
        </p:txBody>
      </p:sp>
      <p:sp>
        <p:nvSpPr>
          <p:cNvPr id="25" name="ZoneTexte 24"/>
          <p:cNvSpPr txBox="1"/>
          <p:nvPr/>
        </p:nvSpPr>
        <p:spPr>
          <a:xfrm>
            <a:off x="4429124" y="6072206"/>
            <a:ext cx="1357322" cy="369332"/>
          </a:xfrm>
          <a:prstGeom prst="rect">
            <a:avLst/>
          </a:prstGeom>
          <a:noFill/>
        </p:spPr>
        <p:txBody>
          <a:bodyPr wrap="square" rtlCol="0">
            <a:spAutoFit/>
          </a:bodyPr>
          <a:lstStyle/>
          <a:p>
            <a:r>
              <a:rPr lang="fr-FR" b="1" dirty="0" smtClean="0"/>
              <a:t>155 </a:t>
            </a:r>
            <a:r>
              <a:rPr lang="fr-FR" b="1" dirty="0" err="1" smtClean="0"/>
              <a:t>mmol</a:t>
            </a:r>
            <a:endParaRPr lang="fr-FR" b="1" dirty="0"/>
          </a:p>
        </p:txBody>
      </p:sp>
      <p:sp>
        <p:nvSpPr>
          <p:cNvPr id="28" name="ZoneTexte 27"/>
          <p:cNvSpPr txBox="1"/>
          <p:nvPr/>
        </p:nvSpPr>
        <p:spPr>
          <a:xfrm>
            <a:off x="6143636" y="6072206"/>
            <a:ext cx="1857388" cy="369332"/>
          </a:xfrm>
          <a:prstGeom prst="rect">
            <a:avLst/>
          </a:prstGeom>
          <a:noFill/>
        </p:spPr>
        <p:txBody>
          <a:bodyPr wrap="square" rtlCol="0">
            <a:spAutoFit/>
          </a:bodyPr>
          <a:lstStyle/>
          <a:p>
            <a:r>
              <a:rPr lang="fr-FR" b="1" dirty="0" smtClean="0"/>
              <a:t>155  </a:t>
            </a:r>
            <a:r>
              <a:rPr lang="fr-FR" b="1" dirty="0" err="1" smtClean="0"/>
              <a:t>mmol</a:t>
            </a:r>
            <a:endParaRPr lang="fr-FR" b="1" dirty="0"/>
          </a:p>
        </p:txBody>
      </p:sp>
      <p:sp>
        <p:nvSpPr>
          <p:cNvPr id="29" name="Accolade ouvrante 28"/>
          <p:cNvSpPr/>
          <p:nvPr/>
        </p:nvSpPr>
        <p:spPr>
          <a:xfrm rot="16200000">
            <a:off x="2536017" y="2678902"/>
            <a:ext cx="571504" cy="1214446"/>
          </a:xfrm>
          <a:prstGeom prst="leftBrace">
            <a:avLst>
              <a:gd name="adj1" fmla="val 8333"/>
              <a:gd name="adj2" fmla="val 4894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ZoneTexte 29"/>
          <p:cNvSpPr txBox="1"/>
          <p:nvPr/>
        </p:nvSpPr>
        <p:spPr>
          <a:xfrm>
            <a:off x="2000232" y="3786190"/>
            <a:ext cx="1643074" cy="646331"/>
          </a:xfrm>
          <a:prstGeom prst="rect">
            <a:avLst/>
          </a:prstGeom>
          <a:noFill/>
        </p:spPr>
        <p:txBody>
          <a:bodyPr wrap="square" rtlCol="0">
            <a:spAutoFit/>
          </a:bodyPr>
          <a:lstStyle/>
          <a:p>
            <a:pPr algn="ctr"/>
            <a:r>
              <a:rPr lang="fr-FR" b="1" dirty="0" smtClean="0"/>
              <a:t>Acides faibles               non volatils</a:t>
            </a:r>
            <a:endParaRPr lang="fr-FR"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85786" y="1071546"/>
            <a:ext cx="7579874" cy="977486"/>
          </a:xfrm>
        </p:spPr>
        <p:txBody>
          <a:bodyPr/>
          <a:lstStyle/>
          <a:p>
            <a:r>
              <a:rPr lang="fr-FR" b="1" dirty="0" smtClean="0"/>
              <a:t>Selon cette approche les désordres métaboliques s’expliquent par la variation du SID  et des  acides faibles non volatils.</a:t>
            </a:r>
            <a:endParaRPr lang="fr-FR" b="1" dirty="0"/>
          </a:p>
        </p:txBody>
      </p:sp>
      <p:sp>
        <p:nvSpPr>
          <p:cNvPr id="3" name="Titre 2"/>
          <p:cNvSpPr>
            <a:spLocks noGrp="1"/>
          </p:cNvSpPr>
          <p:nvPr>
            <p:ph type="title"/>
          </p:nvPr>
        </p:nvSpPr>
        <p:spPr>
          <a:xfrm>
            <a:off x="571472" y="142852"/>
            <a:ext cx="8156448" cy="777240"/>
          </a:xfrm>
        </p:spPr>
        <p:txBody>
          <a:bodyPr/>
          <a:lstStyle/>
          <a:p>
            <a:pPr algn="ctr"/>
            <a:r>
              <a:rPr lang="fr-FR" dirty="0" smtClean="0">
                <a:latin typeface="Algerian" pitchFamily="82" charset="0"/>
              </a:rPr>
              <a:t>APPROCHE DE STEWART</a:t>
            </a:r>
            <a:endParaRPr lang="fr-FR" dirty="0"/>
          </a:p>
        </p:txBody>
      </p:sp>
      <p:sp>
        <p:nvSpPr>
          <p:cNvPr id="4" name="ZoneTexte 3"/>
          <p:cNvSpPr txBox="1"/>
          <p:nvPr/>
        </p:nvSpPr>
        <p:spPr>
          <a:xfrm>
            <a:off x="785786" y="2357430"/>
            <a:ext cx="8072494" cy="830997"/>
          </a:xfrm>
          <a:prstGeom prst="rect">
            <a:avLst/>
          </a:prstGeom>
          <a:noFill/>
        </p:spPr>
        <p:txBody>
          <a:bodyPr wrap="square" rtlCol="0">
            <a:spAutoFit/>
          </a:bodyPr>
          <a:lstStyle/>
          <a:p>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SID = (Na</a:t>
            </a:r>
            <a:r>
              <a:rPr lang="fr-FR" sz="2400" b="1" baseline="30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t>
            </a:r>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 K</a:t>
            </a:r>
            <a:r>
              <a:rPr lang="fr-FR" sz="2400" b="1" baseline="30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t>
            </a:r>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 Mg</a:t>
            </a:r>
            <a:r>
              <a:rPr lang="fr-FR" sz="2400" b="1" baseline="30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2+</a:t>
            </a:r>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 Ca</a:t>
            </a:r>
            <a:r>
              <a:rPr lang="fr-FR" sz="2400" b="1" baseline="30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2+</a:t>
            </a:r>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 (Cl</a:t>
            </a:r>
            <a:r>
              <a:rPr lang="fr-FR" sz="2400" b="1" baseline="30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t>
            </a:r>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 XA¯) = 40 ±2 </a:t>
            </a:r>
            <a:r>
              <a:rPr lang="fr-FR" sz="2400" b="1"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rPr>
              <a:t>meq</a:t>
            </a:r>
            <a:r>
              <a:rPr lang="fr-FR"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/L </a:t>
            </a:r>
          </a:p>
          <a:p>
            <a:endParaRPr lang="fr-FR" sz="2400" dirty="0"/>
          </a:p>
        </p:txBody>
      </p:sp>
      <p:sp>
        <p:nvSpPr>
          <p:cNvPr id="5" name="ZoneTexte 4"/>
          <p:cNvSpPr txBox="1"/>
          <p:nvPr/>
        </p:nvSpPr>
        <p:spPr>
          <a:xfrm>
            <a:off x="3500430" y="3000372"/>
            <a:ext cx="1357322" cy="584775"/>
          </a:xfrm>
          <a:prstGeom prst="rect">
            <a:avLst/>
          </a:prstGeom>
          <a:noFill/>
        </p:spPr>
        <p:txBody>
          <a:bodyPr wrap="square" rtlCol="0">
            <a:spAutoFit/>
          </a:bodyPr>
          <a:lstStyle/>
          <a:p>
            <a:pPr algn="ctr"/>
            <a:r>
              <a:rPr lang="fr-FR" sz="32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SID</a:t>
            </a:r>
            <a:endParaRPr lang="fr-FR" sz="3200" dirty="0"/>
          </a:p>
        </p:txBody>
      </p:sp>
      <p:sp>
        <p:nvSpPr>
          <p:cNvPr id="6" name="Accolade fermante 5"/>
          <p:cNvSpPr/>
          <p:nvPr/>
        </p:nvSpPr>
        <p:spPr>
          <a:xfrm rot="16200000">
            <a:off x="3679025" y="1607330"/>
            <a:ext cx="857259" cy="5072096"/>
          </a:xfrm>
          <a:prstGeom prst="rightBrace">
            <a:avLst/>
          </a:prstGeom>
          <a:ln w="28575">
            <a:headEnd type="triangl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a:p>
        </p:txBody>
      </p:sp>
      <p:sp>
        <p:nvSpPr>
          <p:cNvPr id="7" name="ZoneTexte 6"/>
          <p:cNvSpPr txBox="1"/>
          <p:nvPr/>
        </p:nvSpPr>
        <p:spPr>
          <a:xfrm>
            <a:off x="857224" y="4643446"/>
            <a:ext cx="1857388" cy="369332"/>
          </a:xfrm>
          <a:prstGeom prst="rect">
            <a:avLst/>
          </a:prstGeom>
          <a:noFill/>
        </p:spPr>
        <p:txBody>
          <a:bodyPr wrap="square" rtlCol="0">
            <a:spAutoFit/>
          </a:bodyPr>
          <a:lstStyle/>
          <a:p>
            <a:r>
              <a:rPr lang="fr-FR" b="1" u="sng" dirty="0" smtClean="0"/>
              <a:t>Diminution </a:t>
            </a:r>
            <a:endParaRPr lang="fr-FR" b="1" u="sng" dirty="0"/>
          </a:p>
        </p:txBody>
      </p:sp>
      <p:sp>
        <p:nvSpPr>
          <p:cNvPr id="8" name="ZoneTexte 7"/>
          <p:cNvSpPr txBox="1"/>
          <p:nvPr/>
        </p:nvSpPr>
        <p:spPr>
          <a:xfrm>
            <a:off x="5786446" y="4572008"/>
            <a:ext cx="2000264" cy="369332"/>
          </a:xfrm>
          <a:prstGeom prst="rect">
            <a:avLst/>
          </a:prstGeom>
          <a:noFill/>
        </p:spPr>
        <p:txBody>
          <a:bodyPr wrap="square" rtlCol="0">
            <a:spAutoFit/>
          </a:bodyPr>
          <a:lstStyle/>
          <a:p>
            <a:r>
              <a:rPr lang="fr-FR" b="1" u="sng" dirty="0" smtClean="0"/>
              <a:t>Augmentation</a:t>
            </a:r>
            <a:r>
              <a:rPr lang="fr-FR" b="1" dirty="0" smtClean="0"/>
              <a:t> </a:t>
            </a:r>
            <a:endParaRPr lang="fr-FR" b="1" dirty="0"/>
          </a:p>
        </p:txBody>
      </p:sp>
      <p:sp>
        <p:nvSpPr>
          <p:cNvPr id="9" name="ZoneTexte 8"/>
          <p:cNvSpPr txBox="1"/>
          <p:nvPr/>
        </p:nvSpPr>
        <p:spPr>
          <a:xfrm>
            <a:off x="714348" y="5072074"/>
            <a:ext cx="2143140" cy="1477328"/>
          </a:xfrm>
          <a:prstGeom prst="rect">
            <a:avLst/>
          </a:prstGeom>
          <a:noFill/>
        </p:spPr>
        <p:txBody>
          <a:bodyPr wrap="square" rtlCol="0">
            <a:spAutoFit/>
          </a:bodyPr>
          <a:lstStyle/>
          <a:p>
            <a:pPr>
              <a:buFont typeface="Wingdings" pitchFamily="2" charset="2"/>
              <a:buChar char="§"/>
            </a:pPr>
            <a:r>
              <a:rPr lang="fr-FR" b="1" dirty="0" smtClean="0"/>
              <a:t>Hyponatrémie</a:t>
            </a:r>
          </a:p>
          <a:p>
            <a:pPr>
              <a:buFont typeface="Wingdings" pitchFamily="2" charset="2"/>
              <a:buChar char="§"/>
            </a:pPr>
            <a:r>
              <a:rPr lang="fr-FR" b="1" dirty="0" smtClean="0"/>
              <a:t>Hyper chlorémie</a:t>
            </a:r>
          </a:p>
          <a:p>
            <a:pPr>
              <a:buFont typeface="Wingdings" pitchFamily="2" charset="2"/>
              <a:buChar char="§"/>
            </a:pPr>
            <a:r>
              <a:rPr lang="fr-FR" b="1" dirty="0" smtClean="0"/>
              <a:t> XA¯ augmentés </a:t>
            </a:r>
          </a:p>
          <a:p>
            <a:pPr>
              <a:buFont typeface="Wingdings" pitchFamily="2" charset="2"/>
              <a:buChar char="§"/>
            </a:pPr>
            <a:endParaRPr lang="fr-FR" dirty="0" smtClean="0"/>
          </a:p>
          <a:p>
            <a:endParaRPr lang="fr-FR" dirty="0"/>
          </a:p>
        </p:txBody>
      </p:sp>
      <p:sp>
        <p:nvSpPr>
          <p:cNvPr id="10" name="ZoneTexte 9"/>
          <p:cNvSpPr txBox="1"/>
          <p:nvPr/>
        </p:nvSpPr>
        <p:spPr>
          <a:xfrm>
            <a:off x="5715008" y="5000636"/>
            <a:ext cx="2143140" cy="923330"/>
          </a:xfrm>
          <a:prstGeom prst="rect">
            <a:avLst/>
          </a:prstGeom>
          <a:noFill/>
        </p:spPr>
        <p:txBody>
          <a:bodyPr wrap="square" rtlCol="0">
            <a:spAutoFit/>
          </a:bodyPr>
          <a:lstStyle/>
          <a:p>
            <a:pPr>
              <a:buFont typeface="Wingdings" pitchFamily="2" charset="2"/>
              <a:buChar char="§"/>
            </a:pPr>
            <a:r>
              <a:rPr lang="fr-FR" b="1" dirty="0" smtClean="0"/>
              <a:t>Hyper natrémie</a:t>
            </a:r>
          </a:p>
          <a:p>
            <a:pPr>
              <a:buFont typeface="Wingdings" pitchFamily="2" charset="2"/>
              <a:buChar char="§"/>
            </a:pPr>
            <a:r>
              <a:rPr lang="fr-FR" b="1" dirty="0" smtClean="0"/>
              <a:t>Hypo chlorémie</a:t>
            </a:r>
          </a:p>
          <a:p>
            <a:pPr>
              <a:buFont typeface="Wingdings" pitchFamily="2" charset="2"/>
              <a:buChar char="§"/>
            </a:pPr>
            <a:endParaRPr lang="fr-FR" dirty="0"/>
          </a:p>
        </p:txBody>
      </p:sp>
      <p:sp>
        <p:nvSpPr>
          <p:cNvPr id="11" name="Accolade fermante 10"/>
          <p:cNvSpPr/>
          <p:nvPr/>
        </p:nvSpPr>
        <p:spPr>
          <a:xfrm>
            <a:off x="2571736" y="5072074"/>
            <a:ext cx="285752" cy="857256"/>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a:p>
        </p:txBody>
      </p:sp>
      <p:sp>
        <p:nvSpPr>
          <p:cNvPr id="12" name="ZoneTexte 11"/>
          <p:cNvSpPr txBox="1"/>
          <p:nvPr/>
        </p:nvSpPr>
        <p:spPr>
          <a:xfrm>
            <a:off x="3000364" y="5143512"/>
            <a:ext cx="1785950" cy="646331"/>
          </a:xfrm>
          <a:prstGeom prst="rect">
            <a:avLst/>
          </a:prstGeom>
          <a:noFill/>
        </p:spPr>
        <p:txBody>
          <a:bodyPr wrap="square" rtlCol="0">
            <a:spAutoFit/>
          </a:bodyPr>
          <a:lstStyle/>
          <a:p>
            <a:r>
              <a:rPr lang="fr-FR" b="1" dirty="0" smtClean="0"/>
              <a:t>Acidose métabolique</a:t>
            </a:r>
            <a:endParaRPr lang="fr-FR" b="1" dirty="0"/>
          </a:p>
        </p:txBody>
      </p:sp>
      <p:sp>
        <p:nvSpPr>
          <p:cNvPr id="13" name="Accolade fermante 12"/>
          <p:cNvSpPr/>
          <p:nvPr/>
        </p:nvSpPr>
        <p:spPr>
          <a:xfrm>
            <a:off x="7429520" y="5000636"/>
            <a:ext cx="285752" cy="642942"/>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a:p>
        </p:txBody>
      </p:sp>
      <p:sp>
        <p:nvSpPr>
          <p:cNvPr id="14" name="ZoneTexte 13"/>
          <p:cNvSpPr txBox="1"/>
          <p:nvPr/>
        </p:nvSpPr>
        <p:spPr>
          <a:xfrm>
            <a:off x="7786710" y="5000636"/>
            <a:ext cx="1500166" cy="646331"/>
          </a:xfrm>
          <a:prstGeom prst="rect">
            <a:avLst/>
          </a:prstGeom>
          <a:noFill/>
        </p:spPr>
        <p:txBody>
          <a:bodyPr wrap="square" rtlCol="0">
            <a:spAutoFit/>
          </a:bodyPr>
          <a:lstStyle/>
          <a:p>
            <a:r>
              <a:rPr lang="fr-FR" b="1" dirty="0" smtClean="0"/>
              <a:t>Alcalose métabolique </a:t>
            </a:r>
            <a:endParaRPr lang="fr-FR" b="1" dirty="0"/>
          </a:p>
        </p:txBody>
      </p:sp>
      <p:sp>
        <p:nvSpPr>
          <p:cNvPr id="15" name="ZoneTexte 14"/>
          <p:cNvSpPr txBox="1"/>
          <p:nvPr/>
        </p:nvSpPr>
        <p:spPr>
          <a:xfrm>
            <a:off x="6857984" y="6180892"/>
            <a:ext cx="2286016" cy="677108"/>
          </a:xfrm>
          <a:prstGeom prst="rect">
            <a:avLst/>
          </a:prstGeom>
          <a:noFill/>
        </p:spPr>
        <p:txBody>
          <a:bodyPr wrap="square" rtlCol="0">
            <a:spAutoFit/>
          </a:bodyPr>
          <a:lstStyle/>
          <a:p>
            <a:r>
              <a:rPr lang="fr-FR" sz="2000" b="1" dirty="0" smtClean="0">
                <a:solidFill>
                  <a:schemeClr val="bg1"/>
                </a:solidFill>
              </a:rPr>
              <a:t>     Biochemestry</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5429256" y="2214554"/>
            <a:ext cx="257176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1000100" y="2285992"/>
            <a:ext cx="257176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928662" y="142852"/>
            <a:ext cx="7772400" cy="785818"/>
          </a:xfrm>
        </p:spPr>
        <p:txBody>
          <a:bodyPr/>
          <a:lstStyle/>
          <a:p>
            <a:pPr algn="ctr"/>
            <a:r>
              <a:rPr lang="fr-FR" dirty="0" smtClean="0">
                <a:latin typeface="Algerian" pitchFamily="82" charset="0"/>
              </a:rPr>
              <a:t>APPROCHE DE STEWART</a:t>
            </a:r>
            <a:endParaRPr lang="fr-FR" dirty="0"/>
          </a:p>
        </p:txBody>
      </p:sp>
      <p:sp>
        <p:nvSpPr>
          <p:cNvPr id="3" name="ZoneTexte 2"/>
          <p:cNvSpPr txBox="1"/>
          <p:nvPr/>
        </p:nvSpPr>
        <p:spPr>
          <a:xfrm>
            <a:off x="714348" y="1142984"/>
            <a:ext cx="8143932" cy="769441"/>
          </a:xfrm>
          <a:prstGeom prst="rect">
            <a:avLst/>
          </a:prstGeom>
          <a:noFill/>
        </p:spPr>
        <p:txBody>
          <a:bodyPr wrap="square" rtlCol="0">
            <a:spAutoFit/>
          </a:bodyPr>
          <a:lstStyle/>
          <a:p>
            <a:r>
              <a:rPr lang="fr-FR" sz="2200" dirty="0" smtClean="0"/>
              <a:t>La concentration de l’albumine et du phosphate inorganique sont assez importantes pour provoquer  des désordres acido-basiques</a:t>
            </a:r>
            <a:endParaRPr lang="fr-FR" sz="2200" dirty="0"/>
          </a:p>
        </p:txBody>
      </p:sp>
      <p:sp>
        <p:nvSpPr>
          <p:cNvPr id="4" name="ZoneTexte 3"/>
          <p:cNvSpPr txBox="1"/>
          <p:nvPr/>
        </p:nvSpPr>
        <p:spPr>
          <a:xfrm>
            <a:off x="1142976" y="2345288"/>
            <a:ext cx="2714644" cy="369332"/>
          </a:xfrm>
          <a:prstGeom prst="rect">
            <a:avLst/>
          </a:prstGeom>
          <a:noFill/>
        </p:spPr>
        <p:txBody>
          <a:bodyPr wrap="square" rtlCol="0">
            <a:spAutoFit/>
          </a:bodyPr>
          <a:lstStyle/>
          <a:p>
            <a:r>
              <a:rPr lang="fr-FR" b="1" dirty="0" smtClean="0"/>
              <a:t>Acidose métabolique</a:t>
            </a:r>
            <a:endParaRPr lang="fr-FR" b="1" dirty="0"/>
          </a:p>
        </p:txBody>
      </p:sp>
      <p:sp>
        <p:nvSpPr>
          <p:cNvPr id="5" name="ZoneTexte 4"/>
          <p:cNvSpPr txBox="1"/>
          <p:nvPr/>
        </p:nvSpPr>
        <p:spPr>
          <a:xfrm>
            <a:off x="5572132" y="2273850"/>
            <a:ext cx="2714644" cy="369332"/>
          </a:xfrm>
          <a:prstGeom prst="rect">
            <a:avLst/>
          </a:prstGeom>
          <a:noFill/>
        </p:spPr>
        <p:txBody>
          <a:bodyPr wrap="square" rtlCol="0">
            <a:spAutoFit/>
          </a:bodyPr>
          <a:lstStyle/>
          <a:p>
            <a:r>
              <a:rPr lang="fr-FR" b="1" dirty="0" smtClean="0"/>
              <a:t>Acidose métabolique</a:t>
            </a:r>
            <a:endParaRPr lang="fr-FR" b="1" dirty="0"/>
          </a:p>
        </p:txBody>
      </p:sp>
      <p:sp>
        <p:nvSpPr>
          <p:cNvPr id="8" name="ZoneTexte 7"/>
          <p:cNvSpPr txBox="1"/>
          <p:nvPr/>
        </p:nvSpPr>
        <p:spPr>
          <a:xfrm>
            <a:off x="1571604" y="3357562"/>
            <a:ext cx="1214446" cy="523220"/>
          </a:xfrm>
          <a:prstGeom prst="rect">
            <a:avLst/>
          </a:prstGeom>
          <a:noFill/>
        </p:spPr>
        <p:txBody>
          <a:bodyPr wrap="square" rtlCol="0">
            <a:spAutoFit/>
          </a:bodyPr>
          <a:lstStyle/>
          <a:p>
            <a:r>
              <a:rPr lang="fr-FR" sz="2800" dirty="0" smtClean="0"/>
              <a:t>  [ </a:t>
            </a:r>
            <a:r>
              <a:rPr lang="fr-FR" sz="2800" dirty="0" err="1" smtClean="0"/>
              <a:t>Alb</a:t>
            </a:r>
            <a:r>
              <a:rPr lang="fr-FR" sz="2800" dirty="0" smtClean="0"/>
              <a:t>]</a:t>
            </a:r>
            <a:endParaRPr lang="fr-FR" sz="2800" dirty="0"/>
          </a:p>
        </p:txBody>
      </p:sp>
      <p:sp>
        <p:nvSpPr>
          <p:cNvPr id="9" name="ZoneTexte 8"/>
          <p:cNvSpPr txBox="1"/>
          <p:nvPr/>
        </p:nvSpPr>
        <p:spPr>
          <a:xfrm>
            <a:off x="6429388" y="3286124"/>
            <a:ext cx="1214446" cy="523220"/>
          </a:xfrm>
          <a:prstGeom prst="rect">
            <a:avLst/>
          </a:prstGeom>
          <a:noFill/>
        </p:spPr>
        <p:txBody>
          <a:bodyPr wrap="square" rtlCol="0">
            <a:spAutoFit/>
          </a:bodyPr>
          <a:lstStyle/>
          <a:p>
            <a:r>
              <a:rPr lang="fr-FR" sz="2800" dirty="0" smtClean="0"/>
              <a:t>[ </a:t>
            </a:r>
            <a:r>
              <a:rPr lang="fr-FR" sz="2800" dirty="0" err="1" smtClean="0"/>
              <a:t>Alb</a:t>
            </a:r>
            <a:r>
              <a:rPr lang="fr-FR" sz="2800" dirty="0" smtClean="0"/>
              <a:t>]</a:t>
            </a:r>
            <a:endParaRPr lang="fr-FR" sz="2800" dirty="0"/>
          </a:p>
        </p:txBody>
      </p:sp>
      <p:sp>
        <p:nvSpPr>
          <p:cNvPr id="10" name="ZoneTexte 9"/>
          <p:cNvSpPr txBox="1"/>
          <p:nvPr/>
        </p:nvSpPr>
        <p:spPr>
          <a:xfrm>
            <a:off x="1643042" y="4214818"/>
            <a:ext cx="1071570" cy="523220"/>
          </a:xfrm>
          <a:prstGeom prst="rect">
            <a:avLst/>
          </a:prstGeom>
          <a:noFill/>
        </p:spPr>
        <p:txBody>
          <a:bodyPr wrap="square" rtlCol="0">
            <a:spAutoFit/>
          </a:bodyPr>
          <a:lstStyle/>
          <a:p>
            <a:r>
              <a:rPr lang="fr-FR" sz="2800" dirty="0" smtClean="0"/>
              <a:t>  [Pi]</a:t>
            </a:r>
            <a:endParaRPr lang="fr-FR" sz="2800" dirty="0"/>
          </a:p>
        </p:txBody>
      </p:sp>
      <p:sp>
        <p:nvSpPr>
          <p:cNvPr id="11" name="ZoneTexte 10"/>
          <p:cNvSpPr txBox="1"/>
          <p:nvPr/>
        </p:nvSpPr>
        <p:spPr>
          <a:xfrm>
            <a:off x="6500826" y="4071942"/>
            <a:ext cx="1143008" cy="523220"/>
          </a:xfrm>
          <a:prstGeom prst="rect">
            <a:avLst/>
          </a:prstGeom>
          <a:noFill/>
        </p:spPr>
        <p:txBody>
          <a:bodyPr wrap="square" rtlCol="0">
            <a:spAutoFit/>
          </a:bodyPr>
          <a:lstStyle/>
          <a:p>
            <a:r>
              <a:rPr lang="fr-FR" sz="2800" dirty="0" smtClean="0"/>
              <a:t>[Pi]</a:t>
            </a:r>
            <a:endParaRPr lang="fr-FR" sz="2800" dirty="0"/>
          </a:p>
        </p:txBody>
      </p:sp>
      <p:sp>
        <p:nvSpPr>
          <p:cNvPr id="12" name="Flèche vers le haut 11"/>
          <p:cNvSpPr/>
          <p:nvPr/>
        </p:nvSpPr>
        <p:spPr>
          <a:xfrm>
            <a:off x="1357290" y="3429000"/>
            <a:ext cx="285752" cy="50006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Flèche vers le bas 17"/>
          <p:cNvSpPr/>
          <p:nvPr/>
        </p:nvSpPr>
        <p:spPr>
          <a:xfrm>
            <a:off x="5929322" y="4071942"/>
            <a:ext cx="285752" cy="5000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Flèche vers le bas 18"/>
          <p:cNvSpPr/>
          <p:nvPr/>
        </p:nvSpPr>
        <p:spPr>
          <a:xfrm>
            <a:off x="5929322" y="3429000"/>
            <a:ext cx="285752" cy="5000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Flèche vers le haut 19"/>
          <p:cNvSpPr/>
          <p:nvPr/>
        </p:nvSpPr>
        <p:spPr>
          <a:xfrm>
            <a:off x="1357290" y="4143380"/>
            <a:ext cx="285752" cy="50006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ZoneTexte 20"/>
          <p:cNvSpPr txBox="1"/>
          <p:nvPr/>
        </p:nvSpPr>
        <p:spPr>
          <a:xfrm>
            <a:off x="6929454" y="6072206"/>
            <a:ext cx="1785950" cy="400110"/>
          </a:xfrm>
          <a:prstGeom prst="rect">
            <a:avLst/>
          </a:prstGeom>
          <a:noFill/>
        </p:spPr>
        <p:txBody>
          <a:bodyPr wrap="square" rtlCol="0">
            <a:spAutoFit/>
          </a:bodyPr>
          <a:lstStyle/>
          <a:p>
            <a:r>
              <a:rPr lang="fr-FR" sz="2000" b="1" dirty="0" smtClean="0">
                <a:solidFill>
                  <a:schemeClr val="bg1"/>
                </a:solidFill>
              </a:rPr>
              <a:t>Biochemestry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14290"/>
            <a:ext cx="7772400" cy="914400"/>
          </a:xfrm>
        </p:spPr>
        <p:txBody>
          <a:bodyPr/>
          <a:lstStyle/>
          <a:p>
            <a:pPr algn="ctr"/>
            <a:r>
              <a:rPr lang="fr-FR" sz="2800" dirty="0" smtClean="0"/>
              <a:t> </a:t>
            </a:r>
            <a:r>
              <a:rPr lang="fr-FR" sz="2800" b="1" dirty="0" smtClean="0"/>
              <a:t>Classification  des anomalies acido-basiques selon Stewart</a:t>
            </a:r>
            <a:endParaRPr lang="fr-FR" sz="2800" b="1" dirty="0"/>
          </a:p>
        </p:txBody>
      </p:sp>
      <p:graphicFrame>
        <p:nvGraphicFramePr>
          <p:cNvPr id="4" name="Espace réservé du contenu 3"/>
          <p:cNvGraphicFramePr>
            <a:graphicFrameLocks noGrp="1"/>
          </p:cNvGraphicFramePr>
          <p:nvPr>
            <p:ph idx="1"/>
          </p:nvPr>
        </p:nvGraphicFramePr>
        <p:xfrm>
          <a:off x="785786" y="1357297"/>
          <a:ext cx="7858180" cy="4214842"/>
        </p:xfrm>
        <a:graphic>
          <a:graphicData uri="http://schemas.openxmlformats.org/drawingml/2006/table">
            <a:tbl>
              <a:tblPr firstRow="1" bandRow="1">
                <a:tableStyleId>{5C22544A-7EE6-4342-B048-85BDC9FD1C3A}</a:tableStyleId>
              </a:tblPr>
              <a:tblGrid>
                <a:gridCol w="3394642"/>
                <a:gridCol w="2527925"/>
                <a:gridCol w="1935613"/>
              </a:tblGrid>
              <a:tr h="630499">
                <a:tc>
                  <a:txBody>
                    <a:bodyPr/>
                    <a:lstStyle/>
                    <a:p>
                      <a:endParaRPr lang="fr-FR" dirty="0"/>
                    </a:p>
                  </a:txBody>
                  <a:tcPr/>
                </a:tc>
                <a:tc>
                  <a:txBody>
                    <a:bodyPr/>
                    <a:lstStyle/>
                    <a:p>
                      <a:pPr algn="l"/>
                      <a:r>
                        <a:rPr lang="fr-FR" dirty="0" smtClean="0"/>
                        <a:t>         Acidoses</a:t>
                      </a:r>
                      <a:r>
                        <a:rPr lang="fr-FR" baseline="0" dirty="0" smtClean="0"/>
                        <a:t> </a:t>
                      </a:r>
                      <a:endParaRPr lang="fr-FR" dirty="0"/>
                    </a:p>
                  </a:txBody>
                  <a:tcPr/>
                </a:tc>
                <a:tc>
                  <a:txBody>
                    <a:bodyPr/>
                    <a:lstStyle/>
                    <a:p>
                      <a:pPr algn="l"/>
                      <a:r>
                        <a:rPr lang="fr-FR" dirty="0" smtClean="0"/>
                        <a:t>       Alcaloses</a:t>
                      </a:r>
                      <a:endParaRPr lang="fr-FR" dirty="0"/>
                    </a:p>
                  </a:txBody>
                  <a:tcPr/>
                </a:tc>
              </a:tr>
              <a:tr h="630499">
                <a:tc>
                  <a:txBody>
                    <a:bodyPr/>
                    <a:lstStyle/>
                    <a:p>
                      <a:r>
                        <a:rPr lang="fr-FR" b="1" dirty="0" smtClean="0"/>
                        <a:t>Respiratoire </a:t>
                      </a:r>
                      <a:endParaRPr lang="fr-FR" b="1" dirty="0"/>
                    </a:p>
                  </a:txBody>
                  <a:tcPr/>
                </a:tc>
                <a:tc>
                  <a:txBody>
                    <a:bodyPr/>
                    <a:lstStyle/>
                    <a:p>
                      <a:r>
                        <a:rPr lang="fr-FR" dirty="0" smtClean="0"/>
                        <a:t>           PaCO2</a:t>
                      </a:r>
                      <a:endParaRPr lang="fr-FR" dirty="0"/>
                    </a:p>
                  </a:txBody>
                  <a:tcPr/>
                </a:tc>
                <a:tc>
                  <a:txBody>
                    <a:bodyPr/>
                    <a:lstStyle/>
                    <a:p>
                      <a:r>
                        <a:rPr lang="fr-FR" dirty="0" smtClean="0"/>
                        <a:t>          PaCO2</a:t>
                      </a:r>
                      <a:endParaRPr lang="fr-FR" dirty="0"/>
                    </a:p>
                  </a:txBody>
                  <a:tcPr/>
                </a:tc>
              </a:tr>
              <a:tr h="2953844">
                <a:tc>
                  <a:txBody>
                    <a:bodyPr/>
                    <a:lstStyle/>
                    <a:p>
                      <a:r>
                        <a:rPr lang="fr-FR" b="1" dirty="0" smtClean="0"/>
                        <a:t>Métaboliques</a:t>
                      </a:r>
                    </a:p>
                    <a:p>
                      <a:pPr marL="342900" indent="-342900">
                        <a:buAutoNum type="arabicPeriod"/>
                      </a:pPr>
                      <a:r>
                        <a:rPr lang="fr-FR" b="1" dirty="0" smtClean="0">
                          <a:solidFill>
                            <a:srgbClr val="FF0000"/>
                          </a:solidFill>
                        </a:rPr>
                        <a:t>Anomalies du SID</a:t>
                      </a:r>
                    </a:p>
                    <a:p>
                      <a:pPr marL="342900" indent="-342900">
                        <a:buFont typeface="Wingdings" pitchFamily="2" charset="2"/>
                        <a:buChar char="§"/>
                      </a:pPr>
                      <a:r>
                        <a:rPr lang="fr-FR" dirty="0" smtClean="0"/>
                        <a:t> Excès/déficit</a:t>
                      </a:r>
                      <a:r>
                        <a:rPr lang="fr-FR" baseline="0" dirty="0" smtClean="0"/>
                        <a:t> en eau</a:t>
                      </a:r>
                      <a:r>
                        <a:rPr lang="fr-FR" dirty="0" smtClean="0"/>
                        <a:t>   </a:t>
                      </a:r>
                    </a:p>
                    <a:p>
                      <a:pPr marL="342900" indent="-342900">
                        <a:buFont typeface="Wingdings" pitchFamily="2" charset="2"/>
                        <a:buChar char="§"/>
                      </a:pPr>
                      <a:r>
                        <a:rPr lang="fr-FR" dirty="0" smtClean="0"/>
                        <a:t> Excès/</a:t>
                      </a:r>
                      <a:r>
                        <a:rPr lang="fr-FR" baseline="0" dirty="0" smtClean="0"/>
                        <a:t> déficit en Cl¯</a:t>
                      </a:r>
                      <a:r>
                        <a:rPr lang="fr-FR" dirty="0" smtClean="0"/>
                        <a:t>  </a:t>
                      </a:r>
                    </a:p>
                    <a:p>
                      <a:pPr marL="342900" indent="-342900">
                        <a:buFont typeface="Wingdings" pitchFamily="2" charset="2"/>
                        <a:buChar char="§"/>
                      </a:pPr>
                      <a:r>
                        <a:rPr lang="fr-FR" dirty="0" smtClean="0"/>
                        <a:t> Excès en  XA¯          </a:t>
                      </a:r>
                    </a:p>
                    <a:p>
                      <a:pPr marL="342900" indent="-342900">
                        <a:buFont typeface="Wingdings" pitchFamily="2" charset="2"/>
                        <a:buNone/>
                      </a:pPr>
                      <a:r>
                        <a:rPr lang="fr-FR" dirty="0" smtClean="0"/>
                        <a:t>                                                  </a:t>
                      </a:r>
                    </a:p>
                    <a:p>
                      <a:pPr marL="342900" indent="-342900">
                        <a:buAutoNum type="arabicPeriod" startAt="2"/>
                      </a:pPr>
                      <a:r>
                        <a:rPr lang="fr-FR" b="1" dirty="0" smtClean="0">
                          <a:solidFill>
                            <a:srgbClr val="FF0000"/>
                          </a:solidFill>
                        </a:rPr>
                        <a:t>Acides faibles non</a:t>
                      </a:r>
                      <a:r>
                        <a:rPr lang="fr-FR" b="1" baseline="0" dirty="0" smtClean="0">
                          <a:solidFill>
                            <a:srgbClr val="FF0000"/>
                          </a:solidFill>
                        </a:rPr>
                        <a:t> volatils  </a:t>
                      </a:r>
                    </a:p>
                    <a:p>
                      <a:pPr marL="342900" indent="-342900">
                        <a:buFont typeface="Wingdings" pitchFamily="2" charset="2"/>
                        <a:buChar char="§"/>
                      </a:pPr>
                      <a:r>
                        <a:rPr lang="fr-FR" b="0" baseline="0" dirty="0" smtClean="0">
                          <a:solidFill>
                            <a:schemeClr val="bg1"/>
                          </a:solidFill>
                        </a:rPr>
                        <a:t>Albumine                                                                                                                                                                                                                                                                                                                                                                                                                                                                                                                                                                 </a:t>
                      </a:r>
                    </a:p>
                    <a:p>
                      <a:pPr marL="342900" indent="-342900">
                        <a:buFont typeface="Wingdings" pitchFamily="2" charset="2"/>
                        <a:buChar char="§"/>
                      </a:pPr>
                      <a:r>
                        <a:rPr lang="fr-FR" b="0" baseline="0" dirty="0" smtClean="0">
                          <a:solidFill>
                            <a:schemeClr val="bg1"/>
                          </a:solidFill>
                        </a:rPr>
                        <a:t>Phosphate  inorganique                                                                                                </a:t>
                      </a:r>
                      <a:endParaRPr lang="fr-FR" b="0" dirty="0">
                        <a:solidFill>
                          <a:schemeClr val="bg1"/>
                        </a:solidFill>
                      </a:endParaRPr>
                    </a:p>
                  </a:txBody>
                  <a:tcPr/>
                </a:tc>
                <a:tc>
                  <a:txBody>
                    <a:bodyPr/>
                    <a:lstStyle/>
                    <a:p>
                      <a:endParaRPr lang="fr-FR" dirty="0" smtClean="0"/>
                    </a:p>
                    <a:p>
                      <a:endParaRPr lang="fr-FR" dirty="0" smtClean="0"/>
                    </a:p>
                    <a:p>
                      <a:r>
                        <a:rPr lang="fr-FR" dirty="0" smtClean="0"/>
                        <a:t>        SID    ,     [Na]  </a:t>
                      </a:r>
                    </a:p>
                    <a:p>
                      <a:r>
                        <a:rPr lang="fr-FR" dirty="0" smtClean="0"/>
                        <a:t>        SID    ,     [Cl]    </a:t>
                      </a:r>
                    </a:p>
                    <a:p>
                      <a:r>
                        <a:rPr lang="fr-FR" dirty="0" smtClean="0"/>
                        <a:t>        SID</a:t>
                      </a:r>
                      <a:r>
                        <a:rPr lang="fr-FR" baseline="0" dirty="0" smtClean="0"/>
                        <a:t>   ,      [XA-]                                 </a:t>
                      </a:r>
                      <a:endParaRPr lang="fr-FR" dirty="0"/>
                    </a:p>
                  </a:txBody>
                  <a:tcPr/>
                </a:tc>
                <a:tc>
                  <a:txBody>
                    <a:bodyPr/>
                    <a:lstStyle/>
                    <a:p>
                      <a:endParaRPr lang="fr-FR" dirty="0" smtClean="0"/>
                    </a:p>
                    <a:p>
                      <a:endParaRPr lang="fr-FR" dirty="0" smtClean="0"/>
                    </a:p>
                    <a:p>
                      <a:r>
                        <a:rPr lang="fr-FR" dirty="0" smtClean="0"/>
                        <a:t>   SID         [Na]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SID   ,     [Cl]</a:t>
                      </a:r>
                    </a:p>
                    <a:p>
                      <a:r>
                        <a:rPr lang="fr-FR" dirty="0" smtClean="0"/>
                        <a:t>             -</a:t>
                      </a:r>
                      <a:endParaRPr lang="fr-FR" dirty="0"/>
                    </a:p>
                  </a:txBody>
                  <a:tcPr/>
                </a:tc>
              </a:tr>
            </a:tbl>
          </a:graphicData>
        </a:graphic>
      </p:graphicFrame>
      <p:cxnSp>
        <p:nvCxnSpPr>
          <p:cNvPr id="6" name="Connecteur droit avec flèche 5"/>
          <p:cNvCxnSpPr/>
          <p:nvPr/>
        </p:nvCxnSpPr>
        <p:spPr>
          <a:xfrm rot="5400000" flipH="1" flipV="1">
            <a:off x="4321967" y="2178835"/>
            <a:ext cx="285752" cy="21431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a:xfrm rot="16200000" flipH="1">
            <a:off x="6929454" y="2214554"/>
            <a:ext cx="285752" cy="14287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rot="5400000">
            <a:off x="4321967" y="3392487"/>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rot="5400000">
            <a:off x="5180017" y="3392487"/>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rot="5400000" flipH="1" flipV="1">
            <a:off x="6674659" y="3317081"/>
            <a:ext cx="214314" cy="95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rot="5400000" flipH="1" flipV="1">
            <a:off x="7460477" y="3317081"/>
            <a:ext cx="214314" cy="95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onnecteur droit avec flèche 17"/>
          <p:cNvCxnSpPr/>
          <p:nvPr/>
        </p:nvCxnSpPr>
        <p:spPr>
          <a:xfrm rot="5400000">
            <a:off x="4322761" y="3678239"/>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Connecteur droit avec flèche 19"/>
          <p:cNvCxnSpPr/>
          <p:nvPr/>
        </p:nvCxnSpPr>
        <p:spPr>
          <a:xfrm rot="5400000" flipH="1" flipV="1">
            <a:off x="5183985" y="3674271"/>
            <a:ext cx="214314" cy="95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p:cNvCxnSpPr/>
          <p:nvPr/>
        </p:nvCxnSpPr>
        <p:spPr>
          <a:xfrm rot="5400000" flipH="1" flipV="1">
            <a:off x="6684183" y="3674271"/>
            <a:ext cx="214314" cy="95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rot="5400000">
            <a:off x="7464445" y="3678239"/>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Connecteur droit avec flèche 22"/>
          <p:cNvCxnSpPr/>
          <p:nvPr/>
        </p:nvCxnSpPr>
        <p:spPr>
          <a:xfrm rot="5400000" flipH="1" flipV="1">
            <a:off x="5179223" y="3892553"/>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a:xfrm rot="5400000">
            <a:off x="4322761" y="3963991"/>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Connecteur droit avec flèche 29"/>
          <p:cNvCxnSpPr/>
          <p:nvPr/>
        </p:nvCxnSpPr>
        <p:spPr>
          <a:xfrm rot="5400000" flipH="1" flipV="1">
            <a:off x="5180017" y="4749809"/>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rot="5400000">
            <a:off x="7607320" y="4749809"/>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Connecteur droit avec flèche 31"/>
          <p:cNvCxnSpPr/>
          <p:nvPr/>
        </p:nvCxnSpPr>
        <p:spPr>
          <a:xfrm rot="5400000" flipH="1" flipV="1">
            <a:off x="5180017" y="5035561"/>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Connecteur droit avec flèche 32"/>
          <p:cNvCxnSpPr/>
          <p:nvPr/>
        </p:nvCxnSpPr>
        <p:spPr>
          <a:xfrm rot="5400000">
            <a:off x="7608909" y="5035561"/>
            <a:ext cx="214314"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4" name="ZoneTexte 33"/>
          <p:cNvSpPr txBox="1"/>
          <p:nvPr/>
        </p:nvSpPr>
        <p:spPr>
          <a:xfrm>
            <a:off x="7786710" y="4572008"/>
            <a:ext cx="785818" cy="369332"/>
          </a:xfrm>
          <a:prstGeom prst="rect">
            <a:avLst/>
          </a:prstGeom>
          <a:noFill/>
        </p:spPr>
        <p:txBody>
          <a:bodyPr wrap="square" rtlCol="0">
            <a:spAutoFit/>
          </a:bodyPr>
          <a:lstStyle/>
          <a:p>
            <a:r>
              <a:rPr lang="fr-FR" b="1" dirty="0" smtClean="0">
                <a:solidFill>
                  <a:schemeClr val="accent5">
                    <a:lumMod val="50000"/>
                  </a:schemeClr>
                </a:solidFill>
              </a:rPr>
              <a:t>[</a:t>
            </a:r>
            <a:r>
              <a:rPr lang="fr-FR" b="1" dirty="0" err="1" smtClean="0">
                <a:solidFill>
                  <a:schemeClr val="accent5">
                    <a:lumMod val="50000"/>
                  </a:schemeClr>
                </a:solidFill>
              </a:rPr>
              <a:t>Alb</a:t>
            </a:r>
            <a:r>
              <a:rPr lang="fr-FR" b="1" dirty="0" smtClean="0">
                <a:solidFill>
                  <a:schemeClr val="accent5">
                    <a:lumMod val="50000"/>
                  </a:schemeClr>
                </a:solidFill>
              </a:rPr>
              <a:t>]</a:t>
            </a:r>
            <a:endParaRPr lang="fr-FR" b="1" dirty="0">
              <a:solidFill>
                <a:schemeClr val="accent5">
                  <a:lumMod val="50000"/>
                </a:schemeClr>
              </a:solidFill>
            </a:endParaRPr>
          </a:p>
        </p:txBody>
      </p:sp>
      <p:sp>
        <p:nvSpPr>
          <p:cNvPr id="35" name="ZoneTexte 34"/>
          <p:cNvSpPr txBox="1"/>
          <p:nvPr/>
        </p:nvSpPr>
        <p:spPr>
          <a:xfrm>
            <a:off x="5429256" y="4572008"/>
            <a:ext cx="785818" cy="369332"/>
          </a:xfrm>
          <a:prstGeom prst="rect">
            <a:avLst/>
          </a:prstGeom>
          <a:noFill/>
        </p:spPr>
        <p:txBody>
          <a:bodyPr wrap="square" rtlCol="0">
            <a:spAutoFit/>
          </a:bodyPr>
          <a:lstStyle/>
          <a:p>
            <a:r>
              <a:rPr lang="fr-FR" b="1" dirty="0" smtClean="0">
                <a:solidFill>
                  <a:schemeClr val="accent5">
                    <a:lumMod val="50000"/>
                  </a:schemeClr>
                </a:solidFill>
              </a:rPr>
              <a:t>[</a:t>
            </a:r>
            <a:r>
              <a:rPr lang="fr-FR" b="1" dirty="0" err="1" smtClean="0">
                <a:solidFill>
                  <a:schemeClr val="accent5">
                    <a:lumMod val="50000"/>
                  </a:schemeClr>
                </a:solidFill>
              </a:rPr>
              <a:t>Alb</a:t>
            </a:r>
            <a:r>
              <a:rPr lang="fr-FR" b="1" dirty="0" smtClean="0">
                <a:solidFill>
                  <a:schemeClr val="accent5">
                    <a:lumMod val="50000"/>
                  </a:schemeClr>
                </a:solidFill>
              </a:rPr>
              <a:t>]</a:t>
            </a:r>
            <a:endParaRPr lang="fr-FR" b="1" dirty="0">
              <a:solidFill>
                <a:schemeClr val="accent5">
                  <a:lumMod val="50000"/>
                </a:schemeClr>
              </a:solidFill>
            </a:endParaRPr>
          </a:p>
        </p:txBody>
      </p:sp>
      <p:sp>
        <p:nvSpPr>
          <p:cNvPr id="36" name="ZoneTexte 35"/>
          <p:cNvSpPr txBox="1"/>
          <p:nvPr/>
        </p:nvSpPr>
        <p:spPr>
          <a:xfrm>
            <a:off x="5429256" y="4857760"/>
            <a:ext cx="571504" cy="369332"/>
          </a:xfrm>
          <a:prstGeom prst="rect">
            <a:avLst/>
          </a:prstGeom>
          <a:noFill/>
        </p:spPr>
        <p:txBody>
          <a:bodyPr wrap="square" rtlCol="0">
            <a:spAutoFit/>
          </a:bodyPr>
          <a:lstStyle/>
          <a:p>
            <a:r>
              <a:rPr lang="fr-FR" b="1" dirty="0" smtClean="0">
                <a:solidFill>
                  <a:schemeClr val="accent5">
                    <a:lumMod val="50000"/>
                  </a:schemeClr>
                </a:solidFill>
              </a:rPr>
              <a:t>[Pi]</a:t>
            </a:r>
            <a:endParaRPr lang="fr-FR" b="1" dirty="0">
              <a:solidFill>
                <a:schemeClr val="accent5">
                  <a:lumMod val="50000"/>
                </a:schemeClr>
              </a:solidFill>
            </a:endParaRPr>
          </a:p>
        </p:txBody>
      </p:sp>
      <p:sp>
        <p:nvSpPr>
          <p:cNvPr id="37" name="ZoneTexte 36"/>
          <p:cNvSpPr txBox="1"/>
          <p:nvPr/>
        </p:nvSpPr>
        <p:spPr>
          <a:xfrm>
            <a:off x="7786710" y="4857760"/>
            <a:ext cx="571504" cy="369332"/>
          </a:xfrm>
          <a:prstGeom prst="rect">
            <a:avLst/>
          </a:prstGeom>
          <a:noFill/>
        </p:spPr>
        <p:txBody>
          <a:bodyPr wrap="square" rtlCol="0">
            <a:spAutoFit/>
          </a:bodyPr>
          <a:lstStyle/>
          <a:p>
            <a:r>
              <a:rPr lang="fr-FR" b="1" dirty="0" smtClean="0">
                <a:solidFill>
                  <a:schemeClr val="accent5">
                    <a:lumMod val="50000"/>
                  </a:schemeClr>
                </a:solidFill>
              </a:rPr>
              <a:t>[Pi]</a:t>
            </a:r>
            <a:endParaRPr lang="fr-FR" b="1" dirty="0">
              <a:solidFill>
                <a:schemeClr val="accent5">
                  <a:lumMod val="50000"/>
                </a:schemeClr>
              </a:solidFill>
            </a:endParaRPr>
          </a:p>
        </p:txBody>
      </p:sp>
      <p:sp>
        <p:nvSpPr>
          <p:cNvPr id="38" name="ZoneTexte 37"/>
          <p:cNvSpPr txBox="1"/>
          <p:nvPr/>
        </p:nvSpPr>
        <p:spPr>
          <a:xfrm>
            <a:off x="7215174" y="6286520"/>
            <a:ext cx="1928826" cy="369332"/>
          </a:xfrm>
          <a:prstGeom prst="rect">
            <a:avLst/>
          </a:prstGeom>
          <a:noFill/>
        </p:spPr>
        <p:txBody>
          <a:bodyPr wrap="square" rtlCol="0">
            <a:spAutoFit/>
          </a:bodyPr>
          <a:lstStyle/>
          <a:p>
            <a:r>
              <a:rPr lang="fr-FR" b="1" dirty="0" smtClean="0">
                <a:solidFill>
                  <a:schemeClr val="bg1"/>
                </a:solidFill>
              </a:rPr>
              <a:t>Biochemestry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85728"/>
            <a:ext cx="7772400" cy="914400"/>
          </a:xfrm>
        </p:spPr>
        <p:txBody>
          <a:bodyPr/>
          <a:lstStyle/>
          <a:p>
            <a:pPr algn="ctr"/>
            <a:r>
              <a:rPr lang="fr-FR" sz="2800" dirty="0" smtClean="0"/>
              <a:t>Quelques exemples pratiques</a:t>
            </a:r>
            <a:endParaRPr lang="fr-FR" sz="2800" dirty="0"/>
          </a:p>
        </p:txBody>
      </p:sp>
      <p:pic>
        <p:nvPicPr>
          <p:cNvPr id="1026" name="Picture 2" descr="C:\Users\HOME\Pictures\img029.jpg"/>
          <p:cNvPicPr>
            <a:picLocks noGrp="1" noChangeAspect="1" noChangeArrowheads="1"/>
          </p:cNvPicPr>
          <p:nvPr>
            <p:ph idx="1"/>
          </p:nvPr>
        </p:nvPicPr>
        <p:blipFill>
          <a:blip r:embed="rId2" cstate="print"/>
          <a:srcRect/>
          <a:stretch>
            <a:fillRect/>
          </a:stretch>
        </p:blipFill>
        <p:spPr bwMode="auto">
          <a:xfrm>
            <a:off x="1571604" y="1000108"/>
            <a:ext cx="6429420" cy="52149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214290"/>
            <a:ext cx="7772400" cy="785818"/>
          </a:xfrm>
        </p:spPr>
        <p:txBody>
          <a:bodyPr/>
          <a:lstStyle/>
          <a:p>
            <a:pPr algn="ctr"/>
            <a:r>
              <a:rPr lang="fr-FR" b="1" dirty="0" smtClean="0">
                <a:effectLst>
                  <a:reflection blurRad="6350" stA="55000" endA="50" endPos="85000" dir="5400000" sy="-100000" algn="bl" rotWithShape="0"/>
                </a:effectLst>
              </a:rPr>
              <a:t>CONCLUSION </a:t>
            </a:r>
            <a:endParaRPr lang="fr-FR" b="1" dirty="0">
              <a:effectLst>
                <a:reflection blurRad="6350" stA="55000" endA="50" endPos="85000" dir="5400000" sy="-100000" algn="bl" rotWithShape="0"/>
              </a:effectLst>
            </a:endParaRPr>
          </a:p>
        </p:txBody>
      </p:sp>
      <p:sp>
        <p:nvSpPr>
          <p:cNvPr id="3" name="ZoneTexte 2"/>
          <p:cNvSpPr txBox="1"/>
          <p:nvPr/>
        </p:nvSpPr>
        <p:spPr>
          <a:xfrm>
            <a:off x="785786" y="1428736"/>
            <a:ext cx="7786742" cy="646331"/>
          </a:xfrm>
          <a:prstGeom prst="rect">
            <a:avLst/>
          </a:prstGeom>
          <a:noFill/>
        </p:spPr>
        <p:txBody>
          <a:bodyPr wrap="square" rtlCol="0">
            <a:spAutoFit/>
          </a:bodyPr>
          <a:lstStyle/>
          <a:p>
            <a:r>
              <a:rPr lang="fr-FR" dirty="0" smtClean="0"/>
              <a:t>L’équation d’HH reste toujours valable dans l’étude des désordres simples  qu’ils soient métaboliques ou respiratoires </a:t>
            </a:r>
            <a:endParaRPr lang="fr-FR" dirty="0"/>
          </a:p>
        </p:txBody>
      </p:sp>
      <p:sp>
        <p:nvSpPr>
          <p:cNvPr id="4" name="ZoneTexte 3"/>
          <p:cNvSpPr txBox="1"/>
          <p:nvPr/>
        </p:nvSpPr>
        <p:spPr>
          <a:xfrm>
            <a:off x="857224" y="2500306"/>
            <a:ext cx="6500858" cy="646331"/>
          </a:xfrm>
          <a:prstGeom prst="rect">
            <a:avLst/>
          </a:prstGeom>
          <a:noFill/>
        </p:spPr>
        <p:txBody>
          <a:bodyPr wrap="square" rtlCol="0">
            <a:spAutoFit/>
          </a:bodyPr>
          <a:lstStyle/>
          <a:p>
            <a:r>
              <a:rPr lang="fr-FR" dirty="0" smtClean="0"/>
              <a:t>L’approche de Stewart prend un grand intérêt dans l’analyse des désordres complexes  avec une approche physiopathologique            </a:t>
            </a:r>
            <a:endParaRPr lang="fr-FR" dirty="0"/>
          </a:p>
        </p:txBody>
      </p:sp>
      <p:sp>
        <p:nvSpPr>
          <p:cNvPr id="5" name="ZoneTexte 4"/>
          <p:cNvSpPr txBox="1"/>
          <p:nvPr/>
        </p:nvSpPr>
        <p:spPr>
          <a:xfrm>
            <a:off x="4786314" y="5934671"/>
            <a:ext cx="4000528" cy="1231106"/>
          </a:xfrm>
          <a:prstGeom prst="rect">
            <a:avLst/>
          </a:prstGeom>
          <a:noFill/>
        </p:spPr>
        <p:txBody>
          <a:bodyPr wrap="square" rtlCol="0">
            <a:spAutoFit/>
          </a:bodyPr>
          <a:lstStyle/>
          <a:p>
            <a:r>
              <a:rPr lang="fr-FR" b="1" dirty="0" smtClean="0">
                <a:solidFill>
                  <a:schemeClr val="bg1"/>
                </a:solidFill>
              </a:rPr>
              <a:t>                                                         	  			         </a:t>
            </a:r>
            <a:r>
              <a:rPr lang="fr-FR" sz="2000" b="1" dirty="0" smtClean="0">
                <a:solidFill>
                  <a:schemeClr val="bg1"/>
                </a:solidFill>
              </a:rPr>
              <a:t>Biochemestry</a:t>
            </a:r>
          </a:p>
          <a:p>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214290"/>
            <a:ext cx="7143800" cy="702358"/>
          </a:xfrm>
        </p:spPr>
        <p:txBody>
          <a:bodyPr/>
          <a:lstStyle/>
          <a:p>
            <a:pPr algn="ctr"/>
            <a:r>
              <a:rPr lang="fr-FR" dirty="0" smtClean="0"/>
              <a:t>RAPPELS PHYSIOLOGIQUES</a:t>
            </a:r>
            <a:endParaRPr lang="fr-FR" dirty="0"/>
          </a:p>
        </p:txBody>
      </p:sp>
      <p:sp>
        <p:nvSpPr>
          <p:cNvPr id="4" name="Espace réservé du contenu 3"/>
          <p:cNvSpPr txBox="1">
            <a:spLocks noGrp="1"/>
          </p:cNvSpPr>
          <p:nvPr>
            <p:ph idx="1"/>
          </p:nvPr>
        </p:nvSpPr>
        <p:spPr>
          <a:xfrm>
            <a:off x="928662" y="1285860"/>
            <a:ext cx="7772400" cy="523220"/>
          </a:xfrm>
          <a:prstGeom prst="rect">
            <a:avLst/>
          </a:prstGeom>
          <a:noFill/>
        </p:spPr>
        <p:txBody>
          <a:bodyPr wrap="square" rtlCol="0">
            <a:spAutoFit/>
          </a:bodyPr>
          <a:lstStyle/>
          <a:p>
            <a:pPr>
              <a:buNone/>
            </a:pPr>
            <a:r>
              <a:rPr lang="fr-FR" sz="2800" dirty="0" smtClean="0"/>
              <a:t>  Tendance de l’organisme  à l’acidification </a:t>
            </a:r>
            <a:endParaRPr lang="fr-FR" sz="2800" dirty="0"/>
          </a:p>
        </p:txBody>
      </p:sp>
      <p:sp>
        <p:nvSpPr>
          <p:cNvPr id="5" name="ZoneTexte 4"/>
          <p:cNvSpPr txBox="1"/>
          <p:nvPr/>
        </p:nvSpPr>
        <p:spPr>
          <a:xfrm>
            <a:off x="1071538" y="2000240"/>
            <a:ext cx="7500990" cy="954107"/>
          </a:xfrm>
          <a:prstGeom prst="rect">
            <a:avLst/>
          </a:prstGeom>
          <a:noFill/>
        </p:spPr>
        <p:txBody>
          <a:bodyPr wrap="square" rtlCol="0">
            <a:spAutoFit/>
          </a:bodyPr>
          <a:lstStyle/>
          <a:p>
            <a:r>
              <a:rPr lang="fr-FR" sz="2800" dirty="0" smtClean="0"/>
              <a:t>Contre cette agression acide l’organisme  oppose 3 lignes de défenses:</a:t>
            </a:r>
            <a:endParaRPr lang="fr-FR" sz="2800" dirty="0"/>
          </a:p>
        </p:txBody>
      </p:sp>
      <p:sp>
        <p:nvSpPr>
          <p:cNvPr id="7" name="ZoneTexte 6"/>
          <p:cNvSpPr txBox="1"/>
          <p:nvPr/>
        </p:nvSpPr>
        <p:spPr>
          <a:xfrm>
            <a:off x="1500166" y="2714620"/>
            <a:ext cx="6072230" cy="3847207"/>
          </a:xfrm>
          <a:prstGeom prst="rect">
            <a:avLst/>
          </a:prstGeom>
          <a:noFill/>
        </p:spPr>
        <p:txBody>
          <a:bodyPr wrap="square" rtlCol="0">
            <a:spAutoFit/>
          </a:bodyPr>
          <a:lstStyle/>
          <a:p>
            <a:endParaRPr lang="fr-FR" sz="2200" dirty="0"/>
          </a:p>
          <a:p>
            <a:endParaRPr lang="fr-FR" sz="2200" dirty="0" smtClean="0"/>
          </a:p>
          <a:p>
            <a:pPr>
              <a:buFont typeface="Wingdings" pitchFamily="2" charset="2"/>
              <a:buChar char="q"/>
            </a:pPr>
            <a:r>
              <a:rPr lang="fr-FR" sz="2800" dirty="0"/>
              <a:t> </a:t>
            </a:r>
            <a:r>
              <a:rPr lang="fr-FR" sz="2800" dirty="0" smtClean="0"/>
              <a:t>  </a:t>
            </a:r>
            <a:r>
              <a:rPr lang="fr-FR" sz="2800" b="1" dirty="0" smtClean="0">
                <a:solidFill>
                  <a:srgbClr val="FFFF00"/>
                </a:solidFill>
              </a:rPr>
              <a:t>Les tampons chimiques</a:t>
            </a:r>
          </a:p>
          <a:p>
            <a:endParaRPr lang="fr-FR" sz="2800" b="1" dirty="0" smtClean="0">
              <a:solidFill>
                <a:srgbClr val="FFFF00"/>
              </a:solidFill>
            </a:endParaRPr>
          </a:p>
          <a:p>
            <a:pPr>
              <a:buFont typeface="Wingdings" pitchFamily="2" charset="2"/>
              <a:buChar char="q"/>
            </a:pPr>
            <a:r>
              <a:rPr lang="fr-FR" sz="2800" b="1" dirty="0">
                <a:solidFill>
                  <a:srgbClr val="FFFF00"/>
                </a:solidFill>
              </a:rPr>
              <a:t> </a:t>
            </a:r>
            <a:r>
              <a:rPr lang="fr-FR" sz="2800" b="1" dirty="0" smtClean="0">
                <a:solidFill>
                  <a:srgbClr val="FFFF00"/>
                </a:solidFill>
              </a:rPr>
              <a:t>  Le poumon</a:t>
            </a:r>
          </a:p>
          <a:p>
            <a:endParaRPr lang="fr-FR" sz="2800" b="1" dirty="0" smtClean="0">
              <a:solidFill>
                <a:srgbClr val="FFFF00"/>
              </a:solidFill>
            </a:endParaRPr>
          </a:p>
          <a:p>
            <a:pPr>
              <a:buFont typeface="Wingdings" pitchFamily="2" charset="2"/>
              <a:buChar char="q"/>
            </a:pPr>
            <a:r>
              <a:rPr lang="fr-FR" sz="2800" b="1" dirty="0" smtClean="0">
                <a:solidFill>
                  <a:srgbClr val="FFFF00"/>
                </a:solidFill>
              </a:rPr>
              <a:t>  Le rein</a:t>
            </a:r>
          </a:p>
          <a:p>
            <a:endParaRPr lang="fr-FR" sz="2000" dirty="0" smtClean="0"/>
          </a:p>
          <a:p>
            <a:endParaRPr lang="fr-FR" sz="2000" dirty="0"/>
          </a:p>
          <a:p>
            <a:r>
              <a:rPr lang="fr-FR" sz="2000" dirty="0" smtClean="0"/>
              <a:t> </a:t>
            </a:r>
            <a:endParaRPr lang="fr-FR" sz="2000" dirty="0"/>
          </a:p>
        </p:txBody>
      </p:sp>
      <p:sp>
        <p:nvSpPr>
          <p:cNvPr id="6" name="ZoneTexte 5"/>
          <p:cNvSpPr txBox="1"/>
          <p:nvPr/>
        </p:nvSpPr>
        <p:spPr>
          <a:xfrm>
            <a:off x="6929454" y="5857892"/>
            <a:ext cx="1928826"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142852"/>
            <a:ext cx="7772400" cy="714380"/>
          </a:xfrm>
        </p:spPr>
        <p:txBody>
          <a:bodyPr/>
          <a:lstStyle/>
          <a:p>
            <a:pPr algn="ctr"/>
            <a:r>
              <a:rPr lang="fr-FR" dirty="0" smtClean="0"/>
              <a:t>RAPPELS PHYSIOLOGIQUES</a:t>
            </a:r>
            <a:endParaRPr lang="fr-FR" dirty="0"/>
          </a:p>
        </p:txBody>
      </p:sp>
      <p:sp>
        <p:nvSpPr>
          <p:cNvPr id="4" name="ZoneTexte 3"/>
          <p:cNvSpPr txBox="1"/>
          <p:nvPr/>
        </p:nvSpPr>
        <p:spPr>
          <a:xfrm>
            <a:off x="714348" y="1643050"/>
            <a:ext cx="8429652" cy="584775"/>
          </a:xfrm>
          <a:prstGeom prst="rect">
            <a:avLst/>
          </a:prstGeom>
          <a:noFill/>
        </p:spPr>
        <p:txBody>
          <a:bodyPr wrap="square" rtlCol="0">
            <a:spAutoFit/>
          </a:bodyPr>
          <a:lstStyle/>
          <a:p>
            <a:r>
              <a:rPr lang="fr-FR" sz="3200" b="1" dirty="0" smtClean="0"/>
              <a:t>CO2   +   H2O            H2CO3             H    +    HCO3-</a:t>
            </a:r>
            <a:endParaRPr lang="fr-FR" sz="3200" b="1" dirty="0"/>
          </a:p>
        </p:txBody>
      </p:sp>
      <p:sp>
        <p:nvSpPr>
          <p:cNvPr id="5" name="Double flèche horizontale 4"/>
          <p:cNvSpPr/>
          <p:nvPr/>
        </p:nvSpPr>
        <p:spPr>
          <a:xfrm>
            <a:off x="3286116" y="1857364"/>
            <a:ext cx="571504" cy="214314"/>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 name="Double flèche horizontale 5"/>
          <p:cNvSpPr/>
          <p:nvPr/>
        </p:nvSpPr>
        <p:spPr>
          <a:xfrm>
            <a:off x="5572132" y="1857364"/>
            <a:ext cx="571504" cy="214314"/>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 </a:t>
            </a:r>
            <a:endParaRPr lang="fr-FR" dirty="0"/>
          </a:p>
        </p:txBody>
      </p:sp>
      <p:pic>
        <p:nvPicPr>
          <p:cNvPr id="7" name="Image 6"/>
          <p:cNvPicPr/>
          <p:nvPr/>
        </p:nvPicPr>
        <p:blipFill>
          <a:blip r:embed="rId2" cstate="print"/>
          <a:srcRect/>
          <a:stretch>
            <a:fillRect/>
          </a:stretch>
        </p:blipFill>
        <p:spPr bwMode="auto">
          <a:xfrm>
            <a:off x="6804248" y="3429000"/>
            <a:ext cx="1143008" cy="17145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 7"/>
          <p:cNvPicPr/>
          <p:nvPr/>
        </p:nvPicPr>
        <p:blipFill>
          <a:blip r:embed="rId3" cstate="print">
            <a:lum contrast="40000"/>
          </a:blip>
          <a:srcRect/>
          <a:stretch>
            <a:fillRect/>
          </a:stretch>
        </p:blipFill>
        <p:spPr bwMode="auto">
          <a:xfrm>
            <a:off x="1475656" y="3512408"/>
            <a:ext cx="1143008" cy="14287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Flèche courbée vers la droite 8"/>
          <p:cNvSpPr/>
          <p:nvPr/>
        </p:nvSpPr>
        <p:spPr>
          <a:xfrm>
            <a:off x="428596" y="2143116"/>
            <a:ext cx="785818" cy="1861948"/>
          </a:xfrm>
          <a:prstGeom prst="curv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solidFill>
                <a:schemeClr val="tx1"/>
              </a:solidFill>
            </a:endParaRPr>
          </a:p>
        </p:txBody>
      </p:sp>
      <p:sp>
        <p:nvSpPr>
          <p:cNvPr id="10" name="Flèche courbée vers la gauche 9"/>
          <p:cNvSpPr/>
          <p:nvPr/>
        </p:nvSpPr>
        <p:spPr>
          <a:xfrm>
            <a:off x="8172400" y="2204864"/>
            <a:ext cx="714380" cy="1717362"/>
          </a:xfrm>
          <a:prstGeom prst="curvedLeftArrow">
            <a:avLst>
              <a:gd name="adj1" fmla="val 25000"/>
              <a:gd name="adj2" fmla="val 50000"/>
              <a:gd name="adj3"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3131840" y="3284984"/>
            <a:ext cx="3786214" cy="1676741"/>
          </a:xfrm>
          <a:prstGeom prst="rect">
            <a:avLst/>
          </a:prstGeom>
          <a:noFill/>
        </p:spPr>
        <p:txBody>
          <a:bodyPr wrap="square" rtlCol="0">
            <a:spAutoFit/>
          </a:bodyPr>
          <a:lstStyle/>
          <a:p>
            <a:pPr>
              <a:lnSpc>
                <a:spcPct val="200000"/>
              </a:lnSpc>
              <a:buFont typeface="Wingdings" pitchFamily="2" charset="2"/>
              <a:buChar char="Ø"/>
            </a:pPr>
            <a:r>
              <a:rPr lang="fr-FR" dirty="0" smtClean="0"/>
              <a:t> forte concentration plasmatique;</a:t>
            </a:r>
          </a:p>
          <a:p>
            <a:pPr>
              <a:lnSpc>
                <a:spcPct val="200000"/>
              </a:lnSpc>
              <a:buFont typeface="Wingdings" pitchFamily="2" charset="2"/>
              <a:buChar char="Ø"/>
            </a:pPr>
            <a:r>
              <a:rPr lang="fr-FR" dirty="0" smtClean="0"/>
              <a:t> système intra et extracellulaire;</a:t>
            </a:r>
          </a:p>
          <a:p>
            <a:pPr>
              <a:lnSpc>
                <a:spcPct val="200000"/>
              </a:lnSpc>
              <a:buFont typeface="Wingdings" pitchFamily="2" charset="2"/>
              <a:buChar char="Ø"/>
            </a:pPr>
            <a:r>
              <a:rPr lang="fr-FR" dirty="0" smtClean="0"/>
              <a:t> système ouvert</a:t>
            </a:r>
            <a:endParaRPr lang="fr-FR" dirty="0"/>
          </a:p>
        </p:txBody>
      </p:sp>
      <p:sp>
        <p:nvSpPr>
          <p:cNvPr id="12" name="ZoneTexte 11"/>
          <p:cNvSpPr txBox="1"/>
          <p:nvPr/>
        </p:nvSpPr>
        <p:spPr>
          <a:xfrm>
            <a:off x="6857984" y="5929330"/>
            <a:ext cx="2286016"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
        <p:nvSpPr>
          <p:cNvPr id="13" name="ZoneTexte 12"/>
          <p:cNvSpPr txBox="1"/>
          <p:nvPr/>
        </p:nvSpPr>
        <p:spPr>
          <a:xfrm>
            <a:off x="3275856" y="1311151"/>
            <a:ext cx="864096" cy="461665"/>
          </a:xfrm>
          <a:prstGeom prst="rect">
            <a:avLst/>
          </a:prstGeom>
          <a:noFill/>
        </p:spPr>
        <p:txBody>
          <a:bodyPr wrap="square" rtlCol="0">
            <a:spAutoFit/>
          </a:bodyPr>
          <a:lstStyle/>
          <a:p>
            <a:r>
              <a:rPr lang="fr-FR" sz="2400" b="1" dirty="0" smtClean="0">
                <a:solidFill>
                  <a:srgbClr val="FF0000"/>
                </a:solidFill>
              </a:rPr>
              <a:t>A C </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1538" y="285728"/>
            <a:ext cx="7772400" cy="571504"/>
          </a:xfrm>
        </p:spPr>
        <p:txBody>
          <a:bodyPr>
            <a:noAutofit/>
          </a:bodyPr>
          <a:lstStyle/>
          <a:p>
            <a:pPr algn="ctr"/>
            <a:r>
              <a:rPr lang="fr-FR" sz="4000" b="1" dirty="0" smtClean="0">
                <a:solidFill>
                  <a:schemeClr val="bg2">
                    <a:lumMod val="60000"/>
                    <a:lumOff val="40000"/>
                  </a:schemeClr>
                </a:solidFill>
                <a:latin typeface="+mj-lt"/>
              </a:rPr>
              <a:t>RAPPELS PHYSIOLOGIQUES</a:t>
            </a:r>
            <a:endParaRPr lang="fr-FR" sz="4000" b="1" dirty="0">
              <a:solidFill>
                <a:schemeClr val="bg2">
                  <a:lumMod val="60000"/>
                  <a:lumOff val="40000"/>
                </a:schemeClr>
              </a:solidFill>
              <a:latin typeface="+mj-lt"/>
            </a:endParaRPr>
          </a:p>
        </p:txBody>
      </p:sp>
      <p:sp>
        <p:nvSpPr>
          <p:cNvPr id="4" name="ZoneTexte 3"/>
          <p:cNvSpPr txBox="1"/>
          <p:nvPr/>
        </p:nvSpPr>
        <p:spPr>
          <a:xfrm>
            <a:off x="1071538" y="2500306"/>
            <a:ext cx="7643866" cy="2677656"/>
          </a:xfrm>
          <a:prstGeom prst="rect">
            <a:avLst/>
          </a:prstGeom>
          <a:noFill/>
        </p:spPr>
        <p:txBody>
          <a:bodyPr wrap="square" rtlCol="0">
            <a:spAutoFit/>
          </a:bodyPr>
          <a:lstStyle/>
          <a:p>
            <a:endParaRPr lang="fr-FR" sz="2400" b="1" dirty="0" smtClean="0"/>
          </a:p>
          <a:p>
            <a:pPr>
              <a:buFont typeface="Wingdings" pitchFamily="2" charset="2"/>
              <a:buChar char="v"/>
            </a:pPr>
            <a:r>
              <a:rPr lang="fr-FR" sz="2400" b="1" dirty="0" smtClean="0">
                <a:solidFill>
                  <a:srgbClr val="FF0000"/>
                </a:solidFill>
              </a:rPr>
              <a:t> hémoglobine </a:t>
            </a:r>
            <a:r>
              <a:rPr lang="fr-FR" sz="2400" dirty="0" smtClean="0"/>
              <a:t>(son pouvoir  tampon est de 6 fois supérieur à celui des protéines plasmatiques).</a:t>
            </a:r>
          </a:p>
          <a:p>
            <a:endParaRPr lang="fr-FR" sz="2400" b="1" dirty="0" smtClean="0"/>
          </a:p>
          <a:p>
            <a:pPr>
              <a:buFont typeface="Wingdings" pitchFamily="2" charset="2"/>
              <a:buChar char="v"/>
            </a:pPr>
            <a:r>
              <a:rPr lang="fr-FR" sz="2400" b="1" dirty="0" smtClean="0"/>
              <a:t> </a:t>
            </a:r>
            <a:r>
              <a:rPr lang="fr-FR" sz="2400" b="1" dirty="0" smtClean="0">
                <a:solidFill>
                  <a:srgbClr val="FF0000"/>
                </a:solidFill>
              </a:rPr>
              <a:t>protéines plasmatiques   </a:t>
            </a:r>
            <a:r>
              <a:rPr lang="fr-FR" sz="2400" b="1" dirty="0" smtClean="0"/>
              <a:t>( albumine)</a:t>
            </a:r>
          </a:p>
          <a:p>
            <a:endParaRPr lang="fr-FR" sz="2400" b="1" dirty="0" smtClean="0"/>
          </a:p>
          <a:p>
            <a:pPr>
              <a:buFont typeface="Wingdings" pitchFamily="2" charset="2"/>
              <a:buChar char="v"/>
            </a:pPr>
            <a:r>
              <a:rPr lang="fr-FR" sz="2400" b="1" dirty="0" smtClean="0"/>
              <a:t> </a:t>
            </a:r>
            <a:r>
              <a:rPr lang="fr-FR" sz="2400" b="1" dirty="0" smtClean="0">
                <a:solidFill>
                  <a:srgbClr val="FF0000"/>
                </a:solidFill>
              </a:rPr>
              <a:t>phosphates</a:t>
            </a:r>
            <a:endParaRPr lang="fr-FR" sz="2400" b="1" dirty="0">
              <a:solidFill>
                <a:srgbClr val="FF0000"/>
              </a:solidFill>
            </a:endParaRPr>
          </a:p>
        </p:txBody>
      </p:sp>
      <p:sp>
        <p:nvSpPr>
          <p:cNvPr id="5" name="ZoneTexte 4"/>
          <p:cNvSpPr txBox="1"/>
          <p:nvPr/>
        </p:nvSpPr>
        <p:spPr>
          <a:xfrm>
            <a:off x="857224" y="1500174"/>
            <a:ext cx="6858048" cy="461665"/>
          </a:xfrm>
          <a:prstGeom prst="rect">
            <a:avLst/>
          </a:prstGeom>
          <a:noFill/>
        </p:spPr>
        <p:txBody>
          <a:bodyPr wrap="square" rtlCol="0">
            <a:spAutoFit/>
          </a:bodyPr>
          <a:lstStyle/>
          <a:p>
            <a:r>
              <a:rPr lang="fr-FR" sz="2400" b="1" dirty="0" smtClean="0">
                <a:latin typeface="+mj-lt"/>
              </a:rPr>
              <a:t>Les autres systèmes tampons: </a:t>
            </a:r>
            <a:endParaRPr lang="fr-FR" sz="2400" b="1" dirty="0">
              <a:latin typeface="+mj-lt"/>
            </a:endParaRPr>
          </a:p>
        </p:txBody>
      </p:sp>
      <p:sp>
        <p:nvSpPr>
          <p:cNvPr id="6" name="ZoneTexte 5"/>
          <p:cNvSpPr txBox="1"/>
          <p:nvPr/>
        </p:nvSpPr>
        <p:spPr>
          <a:xfrm>
            <a:off x="6929454" y="5929330"/>
            <a:ext cx="2214546"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357166"/>
            <a:ext cx="6986582" cy="714380"/>
          </a:xfrm>
        </p:spPr>
        <p:txBody>
          <a:bodyPr/>
          <a:lstStyle/>
          <a:p>
            <a:pPr algn="ctr"/>
            <a:r>
              <a:rPr lang="fr-FR" b="1" dirty="0" smtClean="0"/>
              <a:t>RAPPELS PHYSIOLOGIQUES</a:t>
            </a:r>
            <a:endParaRPr lang="fr-FR" b="1" dirty="0"/>
          </a:p>
        </p:txBody>
      </p:sp>
      <p:sp>
        <p:nvSpPr>
          <p:cNvPr id="3" name="Espace réservé du texte 2"/>
          <p:cNvSpPr>
            <a:spLocks noGrp="1"/>
          </p:cNvSpPr>
          <p:nvPr>
            <p:ph type="body" idx="1"/>
          </p:nvPr>
        </p:nvSpPr>
        <p:spPr>
          <a:xfrm>
            <a:off x="928662" y="1357298"/>
            <a:ext cx="3357586" cy="639762"/>
          </a:xfrm>
        </p:spPr>
        <p:txBody>
          <a:bodyPr>
            <a:normAutofit/>
          </a:bodyPr>
          <a:lstStyle/>
          <a:p>
            <a:r>
              <a:rPr lang="fr-FR" sz="2800" u="sng" dirty="0" smtClean="0">
                <a:solidFill>
                  <a:srgbClr val="FFFF00"/>
                </a:solidFill>
              </a:rPr>
              <a:t>Rôle des poumons </a:t>
            </a:r>
            <a:endParaRPr lang="fr-FR" sz="2800" u="sng" dirty="0">
              <a:solidFill>
                <a:srgbClr val="FFFF00"/>
              </a:solidFill>
            </a:endParaRPr>
          </a:p>
        </p:txBody>
      </p:sp>
      <p:sp>
        <p:nvSpPr>
          <p:cNvPr id="5" name="Espace réservé du contenu 4"/>
          <p:cNvSpPr>
            <a:spLocks noGrp="1"/>
          </p:cNvSpPr>
          <p:nvPr>
            <p:ph sz="quarter" idx="2"/>
          </p:nvPr>
        </p:nvSpPr>
        <p:spPr>
          <a:xfrm>
            <a:off x="457200" y="2459037"/>
            <a:ext cx="4040188" cy="3041665"/>
          </a:xfrm>
        </p:spPr>
        <p:txBody>
          <a:bodyPr>
            <a:normAutofit lnSpcReduction="10000"/>
          </a:bodyPr>
          <a:lstStyle/>
          <a:p>
            <a:pPr>
              <a:buFont typeface="Arial" pitchFamily="34" charset="0"/>
              <a:buChar char="•"/>
            </a:pPr>
            <a:r>
              <a:rPr lang="fr-FR" dirty="0" smtClean="0">
                <a:solidFill>
                  <a:srgbClr val="FF0000"/>
                </a:solidFill>
              </a:rPr>
              <a:t> </a:t>
            </a:r>
            <a:r>
              <a:rPr lang="fr-FR" b="1" i="1" dirty="0" smtClean="0">
                <a:solidFill>
                  <a:srgbClr val="FF0000"/>
                </a:solidFill>
              </a:rPr>
              <a:t>HYPERVENTILATION         </a:t>
            </a:r>
            <a:r>
              <a:rPr lang="fr-FR" dirty="0" smtClean="0"/>
              <a:t>(</a:t>
            </a:r>
            <a:r>
              <a:rPr lang="fr-FR" b="1" i="1" dirty="0" smtClean="0"/>
              <a:t> </a:t>
            </a:r>
            <a:r>
              <a:rPr lang="fr-FR" dirty="0" smtClean="0"/>
              <a:t>si pH diminue ou PaCO2 augmente)</a:t>
            </a:r>
          </a:p>
          <a:p>
            <a:pPr>
              <a:buNone/>
            </a:pPr>
            <a:endParaRPr lang="fr-FR" dirty="0" smtClean="0"/>
          </a:p>
          <a:p>
            <a:pPr>
              <a:buFont typeface="Arial" pitchFamily="34" charset="0"/>
              <a:buChar char="•"/>
            </a:pPr>
            <a:endParaRPr lang="fr-FR" dirty="0" smtClean="0"/>
          </a:p>
          <a:p>
            <a:pPr>
              <a:buFont typeface="Arial" pitchFamily="34" charset="0"/>
              <a:buChar char="•"/>
            </a:pPr>
            <a:r>
              <a:rPr lang="fr-FR" dirty="0" smtClean="0"/>
              <a:t> </a:t>
            </a:r>
            <a:r>
              <a:rPr lang="fr-FR" b="1" i="1" dirty="0" smtClean="0">
                <a:solidFill>
                  <a:srgbClr val="FF0000"/>
                </a:solidFill>
              </a:rPr>
              <a:t>HYPOVENTILATION </a:t>
            </a:r>
            <a:r>
              <a:rPr lang="fr-FR" b="1" i="1" dirty="0" smtClean="0"/>
              <a:t>          </a:t>
            </a:r>
            <a:r>
              <a:rPr lang="fr-FR" dirty="0" smtClean="0"/>
              <a:t>( si pH augmente ou PaCO2 diminue)</a:t>
            </a:r>
            <a:endParaRPr lang="fr-FR" dirty="0"/>
          </a:p>
        </p:txBody>
      </p:sp>
      <p:pic>
        <p:nvPicPr>
          <p:cNvPr id="7" name="Espace réservé du contenu 6"/>
          <p:cNvPicPr>
            <a:picLocks noGrp="1"/>
          </p:cNvPicPr>
          <p:nvPr>
            <p:ph sz="quarter" idx="4"/>
          </p:nvPr>
        </p:nvPicPr>
        <p:blipFill>
          <a:blip r:embed="rId2" cstate="print">
            <a:lum contrast="40000"/>
          </a:blip>
          <a:srcRect/>
          <a:stretch>
            <a:fillRect/>
          </a:stretch>
        </p:blipFill>
        <p:spPr bwMode="auto">
          <a:xfrm>
            <a:off x="5643570" y="2643182"/>
            <a:ext cx="2500330" cy="27146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ZoneTexte 5"/>
          <p:cNvSpPr txBox="1"/>
          <p:nvPr/>
        </p:nvSpPr>
        <p:spPr>
          <a:xfrm>
            <a:off x="7358082" y="6000768"/>
            <a:ext cx="1785918"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7772400" cy="571504"/>
          </a:xfrm>
        </p:spPr>
        <p:txBody>
          <a:bodyPr/>
          <a:lstStyle/>
          <a:p>
            <a:pPr algn="ctr"/>
            <a:r>
              <a:rPr lang="fr-FR" b="1" dirty="0" smtClean="0"/>
              <a:t>RAPPELS PHYSIOLOGIQUES</a:t>
            </a:r>
            <a:endParaRPr lang="fr-FR" b="1" dirty="0"/>
          </a:p>
        </p:txBody>
      </p:sp>
      <p:sp>
        <p:nvSpPr>
          <p:cNvPr id="3" name="Espace réservé du texte 2"/>
          <p:cNvSpPr>
            <a:spLocks noGrp="1"/>
          </p:cNvSpPr>
          <p:nvPr>
            <p:ph type="body" idx="1"/>
          </p:nvPr>
        </p:nvSpPr>
        <p:spPr>
          <a:xfrm>
            <a:off x="1285852" y="1285860"/>
            <a:ext cx="2428892" cy="639762"/>
          </a:xfrm>
        </p:spPr>
        <p:txBody>
          <a:bodyPr>
            <a:normAutofit/>
          </a:bodyPr>
          <a:lstStyle/>
          <a:p>
            <a:r>
              <a:rPr lang="fr-FR" sz="2800" u="sng" dirty="0" smtClean="0">
                <a:solidFill>
                  <a:srgbClr val="FFFF00"/>
                </a:solidFill>
              </a:rPr>
              <a:t>Rôle du rein</a:t>
            </a:r>
            <a:endParaRPr lang="fr-FR" sz="2800" u="sng" dirty="0">
              <a:solidFill>
                <a:srgbClr val="FFFF00"/>
              </a:solidFill>
            </a:endParaRPr>
          </a:p>
        </p:txBody>
      </p:sp>
      <p:sp>
        <p:nvSpPr>
          <p:cNvPr id="5" name="Espace réservé du contenu 4"/>
          <p:cNvSpPr>
            <a:spLocks noGrp="1"/>
          </p:cNvSpPr>
          <p:nvPr>
            <p:ph sz="quarter" idx="2"/>
          </p:nvPr>
        </p:nvSpPr>
        <p:spPr>
          <a:xfrm>
            <a:off x="457200" y="2143117"/>
            <a:ext cx="4829180" cy="3571900"/>
          </a:xfrm>
        </p:spPr>
        <p:txBody>
          <a:bodyPr/>
          <a:lstStyle/>
          <a:p>
            <a:pPr>
              <a:buFont typeface="Arial" pitchFamily="34" charset="0"/>
              <a:buChar char="•"/>
            </a:pPr>
            <a:r>
              <a:rPr lang="fr-FR" dirty="0" smtClean="0"/>
              <a:t> </a:t>
            </a:r>
            <a:r>
              <a:rPr lang="fr-FR" b="1" dirty="0" smtClean="0">
                <a:solidFill>
                  <a:schemeClr val="accent4">
                    <a:lumMod val="75000"/>
                  </a:schemeClr>
                </a:solidFill>
              </a:rPr>
              <a:t>Réabsorption et régénération des bicarbonates;</a:t>
            </a:r>
          </a:p>
          <a:p>
            <a:pPr>
              <a:buFont typeface="Arial" pitchFamily="34" charset="0"/>
              <a:buChar char="•"/>
            </a:pPr>
            <a:endParaRPr lang="fr-FR" dirty="0" smtClean="0"/>
          </a:p>
          <a:p>
            <a:pPr>
              <a:buNone/>
            </a:pPr>
            <a:endParaRPr lang="fr-FR" dirty="0" smtClean="0"/>
          </a:p>
          <a:p>
            <a:pPr>
              <a:buFont typeface="Arial" pitchFamily="34" charset="0"/>
              <a:buChar char="•"/>
            </a:pPr>
            <a:r>
              <a:rPr lang="fr-FR" dirty="0" smtClean="0"/>
              <a:t> </a:t>
            </a:r>
            <a:r>
              <a:rPr lang="fr-FR" b="1" dirty="0" smtClean="0">
                <a:solidFill>
                  <a:schemeClr val="accent4">
                    <a:lumMod val="75000"/>
                  </a:schemeClr>
                </a:solidFill>
              </a:rPr>
              <a:t>L'élimination des acides fixes sous forme :</a:t>
            </a:r>
          </a:p>
          <a:p>
            <a:pPr>
              <a:buNone/>
            </a:pPr>
            <a:r>
              <a:rPr lang="fr-FR" dirty="0" smtClean="0"/>
              <a:t>              - acidité </a:t>
            </a:r>
            <a:r>
              <a:rPr lang="fr-FR" dirty="0" err="1" smtClean="0"/>
              <a:t>titrable</a:t>
            </a:r>
            <a:r>
              <a:rPr lang="fr-FR" dirty="0" smtClean="0"/>
              <a:t>;</a:t>
            </a:r>
          </a:p>
          <a:p>
            <a:pPr>
              <a:buNone/>
            </a:pPr>
            <a:r>
              <a:rPr lang="fr-FR" dirty="0" smtClean="0"/>
              <a:t>              - ammonium</a:t>
            </a:r>
            <a:endParaRPr lang="fr-FR" dirty="0"/>
          </a:p>
        </p:txBody>
      </p:sp>
      <p:pic>
        <p:nvPicPr>
          <p:cNvPr id="7" name="Espace réservé du contenu 6"/>
          <p:cNvPicPr>
            <a:picLocks noGrp="1"/>
          </p:cNvPicPr>
          <p:nvPr>
            <p:ph sz="quarter" idx="4"/>
          </p:nvPr>
        </p:nvPicPr>
        <p:blipFill>
          <a:blip r:embed="rId2" cstate="print"/>
          <a:srcRect/>
          <a:stretch>
            <a:fillRect/>
          </a:stretch>
        </p:blipFill>
        <p:spPr bwMode="auto">
          <a:xfrm>
            <a:off x="5929322" y="2643182"/>
            <a:ext cx="2143139" cy="29289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ZoneTexte 5"/>
          <p:cNvSpPr txBox="1"/>
          <p:nvPr/>
        </p:nvSpPr>
        <p:spPr>
          <a:xfrm>
            <a:off x="7215206" y="6143644"/>
            <a:ext cx="1714512" cy="646331"/>
          </a:xfrm>
          <a:prstGeom prst="rect">
            <a:avLst/>
          </a:prstGeom>
          <a:noFill/>
        </p:spPr>
        <p:txBody>
          <a:bodyPr wrap="square" rtlCol="0">
            <a:spAutoFit/>
          </a:bodyPr>
          <a:lstStyle/>
          <a:p>
            <a:r>
              <a:rPr lang="fr-FR" b="1" dirty="0" smtClean="0">
                <a:solidFill>
                  <a:schemeClr val="bg1"/>
                </a:solidFill>
              </a:rPr>
              <a:t>Biochemestry</a:t>
            </a:r>
          </a:p>
          <a:p>
            <a:endParaRPr lang="fr-FR"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3077</TotalTime>
  <Words>1048</Words>
  <Application>Microsoft Office PowerPoint</Application>
  <PresentationFormat>Affichage à l'écran (4:3)</PresentationFormat>
  <Paragraphs>252</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Métro</vt:lpstr>
      <vt:lpstr>Diapositive 1</vt:lpstr>
      <vt:lpstr>RAPPELS PHYSIOLOGIQUES</vt:lpstr>
      <vt:lpstr>Rappels physiologiques </vt:lpstr>
      <vt:lpstr>Diapositive 4</vt:lpstr>
      <vt:lpstr>RAPPELS PHYSIOLOGIQUES</vt:lpstr>
      <vt:lpstr>RAPPELS PHYSIOLOGIQUES</vt:lpstr>
      <vt:lpstr>Diapositive 7</vt:lpstr>
      <vt:lpstr>RAPPELS PHYSIOLOGIQUES</vt:lpstr>
      <vt:lpstr>RAPPELS PHYSIOLOGIQUES</vt:lpstr>
      <vt:lpstr>Diapositive 10</vt:lpstr>
      <vt:lpstr>Diapositive 11</vt:lpstr>
      <vt:lpstr>Diapositive 12</vt:lpstr>
      <vt:lpstr>Diapositive 13</vt:lpstr>
      <vt:lpstr>Diapositive 14</vt:lpstr>
      <vt:lpstr>Diapositive 15</vt:lpstr>
      <vt:lpstr>Diapositive 16</vt:lpstr>
      <vt:lpstr>EQUATION D’HENDERSON-HASSELBALCH</vt:lpstr>
      <vt:lpstr>LES DÉSORDRES ACIDO-BASIQUES</vt:lpstr>
      <vt:lpstr>Classification  des acidoses métaboliques </vt:lpstr>
      <vt:lpstr>LE TROU ANIONIQUE</vt:lpstr>
      <vt:lpstr>LE TROU ANIONIQUE</vt:lpstr>
      <vt:lpstr>Diapositive 22</vt:lpstr>
      <vt:lpstr>Alcaloses métaboliques </vt:lpstr>
      <vt:lpstr>Diapositive 24</vt:lpstr>
      <vt:lpstr>Désordres  Respiratoires </vt:lpstr>
      <vt:lpstr>Diapositive 26</vt:lpstr>
      <vt:lpstr>Approche mnémotechnique des DAB</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APPROCHE DE STEWART</vt:lpstr>
      <vt:lpstr>APPROCHE DE STEWART</vt:lpstr>
      <vt:lpstr>APPROCHE DE STEWART</vt:lpstr>
      <vt:lpstr>APPROCHE DE STEWART</vt:lpstr>
      <vt:lpstr>APPROCHE DE STEWART</vt:lpstr>
      <vt:lpstr> Classification  des anomalies acido-basiques selon Stewart</vt:lpstr>
      <vt:lpstr>Quelques exemples pratiques</vt:lpstr>
      <vt:lpstr>CONCLUSION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HOME</dc:creator>
  <cp:lastModifiedBy>HOME</cp:lastModifiedBy>
  <cp:revision>152</cp:revision>
  <dcterms:created xsi:type="dcterms:W3CDTF">2010-05-26T19:27:32Z</dcterms:created>
  <dcterms:modified xsi:type="dcterms:W3CDTF">2016-04-16T19:59:00Z</dcterms:modified>
</cp:coreProperties>
</file>